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59" r:id="rId3"/>
    <p:sldId id="276" r:id="rId4"/>
    <p:sldId id="296" r:id="rId5"/>
    <p:sldId id="299" r:id="rId6"/>
    <p:sldId id="297" r:id="rId7"/>
    <p:sldId id="360" r:id="rId8"/>
    <p:sldId id="362" r:id="rId9"/>
    <p:sldId id="359" r:id="rId10"/>
    <p:sldId id="363" r:id="rId11"/>
    <p:sldId id="361" r:id="rId12"/>
    <p:sldId id="358" r:id="rId13"/>
    <p:sldId id="356" r:id="rId14"/>
    <p:sldId id="357" r:id="rId15"/>
    <p:sldId id="302" r:id="rId16"/>
    <p:sldId id="301" r:id="rId17"/>
    <p:sldId id="354" r:id="rId18"/>
    <p:sldId id="355" r:id="rId19"/>
    <p:sldId id="352" r:id="rId20"/>
    <p:sldId id="364" r:id="rId21"/>
    <p:sldId id="329" r:id="rId22"/>
    <p:sldId id="330" r:id="rId23"/>
    <p:sldId id="337"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2FF9"/>
    <a:srgbClr val="863A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2" autoAdjust="0"/>
    <p:restoredTop sz="62963" autoAdjust="0"/>
  </p:normalViewPr>
  <p:slideViewPr>
    <p:cSldViewPr>
      <p:cViewPr>
        <p:scale>
          <a:sx n="56" d="100"/>
          <a:sy n="56" d="100"/>
        </p:scale>
        <p:origin x="1014" y="33"/>
      </p:cViewPr>
      <p:guideLst>
        <p:guide orient="horz" pos="2160"/>
        <p:guide pos="3840"/>
      </p:guideLst>
    </p:cSldViewPr>
  </p:slideViewPr>
  <p:outlineViewPr>
    <p:cViewPr>
      <p:scale>
        <a:sx n="33" d="100"/>
        <a:sy n="33" d="100"/>
      </p:scale>
      <p:origin x="0" y="-2472"/>
    </p:cViewPr>
  </p:outlineViewPr>
  <p:notesTextViewPr>
    <p:cViewPr>
      <p:scale>
        <a:sx n="100" d="100"/>
        <a:sy n="100" d="100"/>
      </p:scale>
      <p:origin x="0" y="0"/>
    </p:cViewPr>
  </p:notesTextViewPr>
  <p:sorterViewPr>
    <p:cViewPr>
      <p:scale>
        <a:sx n="100" d="100"/>
        <a:sy n="100" d="100"/>
      </p:scale>
      <p:origin x="0" y="315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BC86E32-23A7-4370-A401-D55949B95052}" type="datetimeFigureOut">
              <a:rPr lang="en-US" smtClean="0"/>
              <a:t>5/2/2018</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70F873B-06EA-49C5-B92F-698E1805E739}" type="slidenum">
              <a:rPr lang="en-US" smtClean="0"/>
              <a:t>‹#›</a:t>
            </a:fld>
            <a:endParaRPr lang="en-US"/>
          </a:p>
        </p:txBody>
      </p:sp>
    </p:spTree>
    <p:extLst>
      <p:ext uri="{BB962C8B-B14F-4D97-AF65-F5344CB8AC3E}">
        <p14:creationId xmlns:p14="http://schemas.microsoft.com/office/powerpoint/2010/main" val="291572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774"/>
            <a:r>
              <a:rPr lang="en-US" dirty="0"/>
              <a:t>Before</a:t>
            </a:r>
            <a:r>
              <a:rPr lang="en-US" baseline="0" dirty="0"/>
              <a:t> I start, I would like to thank you for your invitation. Today, I will start by discussing why we need a parasite microbiome project. I will tell you briefly our objectives and will use current projects on to identify some of the challenges that we face, and potential new standards required for the purpose of this project</a:t>
            </a:r>
            <a:endParaRPr lang="en-US" dirty="0"/>
          </a:p>
        </p:txBody>
      </p:sp>
      <p:sp>
        <p:nvSpPr>
          <p:cNvPr id="4" name="Slide Number Placeholder 3"/>
          <p:cNvSpPr>
            <a:spLocks noGrp="1"/>
          </p:cNvSpPr>
          <p:nvPr>
            <p:ph type="sldNum" sz="quarter" idx="10"/>
          </p:nvPr>
        </p:nvSpPr>
        <p:spPr/>
        <p:txBody>
          <a:bodyPr/>
          <a:lstStyle/>
          <a:p>
            <a:fld id="{A70F873B-06EA-49C5-B92F-698E1805E739}" type="slidenum">
              <a:rPr lang="en-US" smtClean="0"/>
              <a:t>1</a:t>
            </a:fld>
            <a:endParaRPr lang="en-US"/>
          </a:p>
        </p:txBody>
      </p:sp>
    </p:spTree>
    <p:extLst>
      <p:ext uri="{BB962C8B-B14F-4D97-AF65-F5344CB8AC3E}">
        <p14:creationId xmlns:p14="http://schemas.microsoft.com/office/powerpoint/2010/main" val="131039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one of the most important aspect of parasite microbiomes is the potential for horizontal transmission of microbes from the parasite to the host, and vice-versa</a:t>
            </a:r>
          </a:p>
        </p:txBody>
      </p:sp>
      <p:sp>
        <p:nvSpPr>
          <p:cNvPr id="4" name="Slide Number Placeholder 3"/>
          <p:cNvSpPr>
            <a:spLocks noGrp="1"/>
          </p:cNvSpPr>
          <p:nvPr>
            <p:ph type="sldNum" sz="quarter" idx="10"/>
          </p:nvPr>
        </p:nvSpPr>
        <p:spPr/>
        <p:txBody>
          <a:bodyPr/>
          <a:lstStyle/>
          <a:p>
            <a:fld id="{A70F873B-06EA-49C5-B92F-698E1805E739}" type="slidenum">
              <a:rPr lang="en-US" smtClean="0"/>
              <a:t>10</a:t>
            </a:fld>
            <a:endParaRPr lang="en-US"/>
          </a:p>
        </p:txBody>
      </p:sp>
    </p:spTree>
    <p:extLst>
      <p:ext uri="{BB962C8B-B14F-4D97-AF65-F5344CB8AC3E}">
        <p14:creationId xmlns:p14="http://schemas.microsoft.com/office/powerpoint/2010/main" val="125989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fr-FR" sz="1200" baseline="0" dirty="0"/>
              <a:t>For </a:t>
            </a:r>
            <a:r>
              <a:rPr lang="fr-FR" sz="1200" baseline="0" dirty="0" err="1"/>
              <a:t>example</a:t>
            </a:r>
            <a:r>
              <a:rPr lang="fr-FR" sz="1200" baseline="0" dirty="0"/>
              <a:t>, I </a:t>
            </a:r>
            <a:r>
              <a:rPr lang="fr-FR" sz="1200" baseline="0" dirty="0" err="1"/>
              <a:t>published</a:t>
            </a:r>
            <a:r>
              <a:rPr lang="fr-FR" sz="1200" baseline="0" dirty="0"/>
              <a:t> in 2015 the </a:t>
            </a:r>
            <a:r>
              <a:rPr lang="fr-FR" sz="1200" baseline="0" dirty="0" err="1"/>
              <a:t>disovery</a:t>
            </a:r>
            <a:r>
              <a:rPr lang="fr-FR" sz="1200" baseline="0" dirty="0"/>
              <a:t> of the </a:t>
            </a:r>
            <a:r>
              <a:rPr lang="fr-FR" sz="1200" baseline="0" dirty="0" err="1"/>
              <a:t>Dinocampus</a:t>
            </a:r>
            <a:r>
              <a:rPr lang="fr-FR" sz="1200" baseline="0" dirty="0"/>
              <a:t> </a:t>
            </a:r>
            <a:r>
              <a:rPr lang="fr-FR" sz="1200" baseline="0" dirty="0" err="1"/>
              <a:t>coccinellae</a:t>
            </a:r>
            <a:r>
              <a:rPr lang="fr-FR" sz="1200" baseline="0" dirty="0"/>
              <a:t> </a:t>
            </a:r>
            <a:r>
              <a:rPr lang="fr-FR" sz="1200" baseline="0" dirty="0" err="1"/>
              <a:t>Paralysis</a:t>
            </a:r>
            <a:r>
              <a:rPr lang="fr-FR" sz="1200" baseline="0" dirty="0"/>
              <a:t> virus, a new </a:t>
            </a:r>
            <a:r>
              <a:rPr lang="fr-FR" sz="1200" baseline="0" dirty="0" err="1"/>
              <a:t>rna</a:t>
            </a:r>
            <a:r>
              <a:rPr lang="fr-FR" sz="1200" baseline="0" dirty="0"/>
              <a:t> virus </a:t>
            </a:r>
            <a:r>
              <a:rPr lang="fr-FR" sz="1200" baseline="0" dirty="0" err="1"/>
              <a:t>associated</a:t>
            </a:r>
            <a:r>
              <a:rPr lang="fr-FR" sz="1200" baseline="0" dirty="0"/>
              <a:t> </a:t>
            </a:r>
            <a:r>
              <a:rPr lang="fr-FR" sz="1200" baseline="0" dirty="0" err="1"/>
              <a:t>with</a:t>
            </a:r>
            <a:r>
              <a:rPr lang="fr-FR" sz="1200" baseline="0" dirty="0"/>
              <a:t> D. </a:t>
            </a:r>
            <a:r>
              <a:rPr lang="fr-FR" sz="1200" baseline="0" dirty="0" err="1"/>
              <a:t>coccinellae</a:t>
            </a:r>
            <a:r>
              <a:rPr lang="fr-FR" sz="1200" baseline="0" dirty="0"/>
              <a:t>. </a:t>
            </a:r>
            <a:r>
              <a:rPr lang="fr-FR" sz="1200" baseline="0" dirty="0" err="1"/>
              <a:t>We</a:t>
            </a:r>
            <a:r>
              <a:rPr lang="fr-FR" sz="1200" baseline="0" dirty="0"/>
              <a:t> </a:t>
            </a:r>
            <a:r>
              <a:rPr lang="fr-FR" sz="1200" baseline="0" dirty="0" err="1"/>
              <a:t>showed</a:t>
            </a:r>
            <a:r>
              <a:rPr lang="fr-FR" sz="1200" baseline="0" dirty="0"/>
              <a:t> </a:t>
            </a:r>
            <a:r>
              <a:rPr lang="fr-FR" sz="1200" baseline="0" dirty="0" err="1"/>
              <a:t>that</a:t>
            </a:r>
            <a:r>
              <a:rPr lang="fr-FR" sz="1200" baseline="0" dirty="0"/>
              <a:t> the virus </a:t>
            </a:r>
            <a:r>
              <a:rPr lang="fr-FR" sz="1200" baseline="0" dirty="0" err="1"/>
              <a:t>is</a:t>
            </a:r>
            <a:r>
              <a:rPr lang="fr-FR" sz="1200" baseline="0" dirty="0"/>
              <a:t> </a:t>
            </a:r>
            <a:r>
              <a:rPr lang="fr-FR" sz="1200" baseline="0" dirty="0" err="1"/>
              <a:t>transmitted</a:t>
            </a:r>
            <a:r>
              <a:rPr lang="fr-FR" sz="1200" baseline="0" dirty="0"/>
              <a:t> to the </a:t>
            </a:r>
            <a:r>
              <a:rPr lang="fr-FR" sz="1200" baseline="0" dirty="0" err="1"/>
              <a:t>ladybeetle</a:t>
            </a:r>
            <a:r>
              <a:rPr lang="fr-FR" sz="1200" baseline="0" dirty="0"/>
              <a:t> </a:t>
            </a:r>
            <a:r>
              <a:rPr lang="fr-FR" sz="1200" baseline="0" dirty="0" err="1"/>
              <a:t>during</a:t>
            </a:r>
            <a:r>
              <a:rPr lang="fr-FR" sz="1200" baseline="0" dirty="0"/>
              <a:t> the </a:t>
            </a:r>
            <a:r>
              <a:rPr lang="fr-FR" sz="1200" baseline="0" dirty="0" err="1"/>
              <a:t>parasitoid</a:t>
            </a:r>
            <a:r>
              <a:rPr lang="fr-FR" sz="1200" baseline="0" dirty="0"/>
              <a:t> </a:t>
            </a:r>
            <a:r>
              <a:rPr lang="fr-FR" sz="1200" baseline="0" dirty="0" err="1"/>
              <a:t>larval</a:t>
            </a:r>
            <a:r>
              <a:rPr lang="fr-FR" sz="1200" baseline="0" dirty="0"/>
              <a:t> </a:t>
            </a:r>
            <a:r>
              <a:rPr lang="fr-FR" sz="1200" baseline="0" dirty="0" err="1"/>
              <a:t>growth</a:t>
            </a:r>
            <a:r>
              <a:rPr lang="fr-FR" sz="1200" baseline="0" dirty="0"/>
              <a:t>. This </a:t>
            </a:r>
            <a:r>
              <a:rPr lang="fr-FR" sz="1200" baseline="0" dirty="0" err="1"/>
              <a:t>neurotropic</a:t>
            </a:r>
            <a:r>
              <a:rPr lang="fr-FR" sz="1200" baseline="0" dirty="0"/>
              <a:t> virus </a:t>
            </a:r>
            <a:r>
              <a:rPr lang="fr-FR" sz="1200" baseline="0" dirty="0" err="1"/>
              <a:t>replicates</a:t>
            </a:r>
            <a:r>
              <a:rPr lang="fr-FR" sz="1200" baseline="0" dirty="0"/>
              <a:t> in the </a:t>
            </a:r>
            <a:r>
              <a:rPr lang="fr-FR" sz="1200" baseline="0" dirty="0" err="1"/>
              <a:t>ladybeetle</a:t>
            </a:r>
            <a:r>
              <a:rPr lang="fr-FR" sz="1200" baseline="0" dirty="0"/>
              <a:t> </a:t>
            </a:r>
            <a:r>
              <a:rPr lang="fr-FR" sz="1200" baseline="0" dirty="0" err="1"/>
              <a:t>nervous</a:t>
            </a:r>
            <a:r>
              <a:rPr lang="fr-FR" sz="1200" baseline="0" dirty="0"/>
              <a:t> tissue and </a:t>
            </a:r>
            <a:r>
              <a:rPr lang="fr-FR" sz="1200" baseline="0" dirty="0" err="1"/>
              <a:t>appears</a:t>
            </a:r>
            <a:r>
              <a:rPr lang="fr-FR" sz="1200" baseline="0" dirty="0"/>
              <a:t> to </a:t>
            </a:r>
            <a:r>
              <a:rPr lang="fr-FR" sz="1200" baseline="0" dirty="0" err="1"/>
              <a:t>be</a:t>
            </a:r>
            <a:r>
              <a:rPr lang="fr-FR" sz="1200" baseline="0" dirty="0"/>
              <a:t> </a:t>
            </a:r>
            <a:r>
              <a:rPr lang="fr-FR" sz="1200" baseline="0" dirty="0" err="1"/>
              <a:t>responsible</a:t>
            </a:r>
            <a:r>
              <a:rPr lang="fr-FR" sz="1200" baseline="0" dirty="0"/>
              <a:t> for the </a:t>
            </a:r>
            <a:r>
              <a:rPr lang="fr-FR" sz="1200" baseline="0" dirty="0" err="1"/>
              <a:t>behavioral</a:t>
            </a:r>
            <a:r>
              <a:rPr lang="fr-FR" sz="1200" baseline="0" dirty="0"/>
              <a:t> manipulation. </a:t>
            </a:r>
            <a:r>
              <a:rPr lang="fr-FR" sz="1200" baseline="0" dirty="0" err="1"/>
              <a:t>Infected</a:t>
            </a:r>
            <a:r>
              <a:rPr lang="fr-FR" sz="1200" baseline="0" dirty="0"/>
              <a:t> </a:t>
            </a:r>
            <a:r>
              <a:rPr lang="fr-FR" sz="1200" baseline="0" dirty="0" err="1"/>
              <a:t>ladybeetles</a:t>
            </a:r>
            <a:r>
              <a:rPr lang="fr-FR" sz="1200" baseline="0" dirty="0"/>
              <a:t> </a:t>
            </a:r>
            <a:r>
              <a:rPr lang="fr-FR" sz="1200" baseline="0" dirty="0" err="1"/>
              <a:t>protect</a:t>
            </a:r>
            <a:r>
              <a:rPr lang="fr-FR" sz="1200" baseline="0" dirty="0"/>
              <a:t> the </a:t>
            </a:r>
            <a:r>
              <a:rPr lang="fr-FR" sz="1200" baseline="0" dirty="0" err="1"/>
              <a:t>parasitoid</a:t>
            </a:r>
            <a:r>
              <a:rPr lang="fr-FR" sz="1200" baseline="0" dirty="0"/>
              <a:t> </a:t>
            </a:r>
            <a:r>
              <a:rPr lang="fr-FR" sz="1200" baseline="0" dirty="0" err="1"/>
              <a:t>larvae</a:t>
            </a:r>
            <a:r>
              <a:rPr lang="fr-FR" sz="1200" baseline="0" dirty="0"/>
              <a:t> </a:t>
            </a:r>
            <a:r>
              <a:rPr lang="fr-FR" sz="1200" baseline="0" dirty="0" err="1"/>
              <a:t>from</a:t>
            </a:r>
            <a:r>
              <a:rPr lang="fr-FR" sz="1200" baseline="0" dirty="0"/>
              <a:t> </a:t>
            </a:r>
            <a:r>
              <a:rPr lang="fr-FR" sz="1200" baseline="0" dirty="0" err="1"/>
              <a:t>predators</a:t>
            </a:r>
            <a:r>
              <a:rPr lang="fr-FR" sz="1200" baseline="0" dirty="0"/>
              <a:t> by </a:t>
            </a:r>
            <a:r>
              <a:rPr lang="fr-FR" sz="1200" baseline="0" dirty="0" err="1"/>
              <a:t>staying</a:t>
            </a:r>
            <a:r>
              <a:rPr lang="fr-FR" sz="1200" baseline="0" dirty="0"/>
              <a:t> </a:t>
            </a:r>
            <a:r>
              <a:rPr lang="fr-FR" sz="1200" baseline="0" dirty="0" err="1"/>
              <a:t>croutched</a:t>
            </a:r>
            <a:r>
              <a:rPr lang="fr-FR" sz="1200" baseline="0" dirty="0"/>
              <a:t>, </a:t>
            </a:r>
            <a:r>
              <a:rPr lang="fr-FR" sz="1200" baseline="0" dirty="0" err="1"/>
              <a:t>paralized</a:t>
            </a:r>
            <a:r>
              <a:rPr lang="fr-FR" sz="1200" baseline="0" dirty="0"/>
              <a:t>, on top of the </a:t>
            </a:r>
            <a:r>
              <a:rPr lang="fr-FR" sz="1200" baseline="0" dirty="0" err="1"/>
              <a:t>parasitoid</a:t>
            </a:r>
            <a:r>
              <a:rPr lang="fr-FR" sz="1200" baseline="0" dirty="0"/>
              <a:t> cocoon. In </a:t>
            </a:r>
            <a:r>
              <a:rPr lang="fr-FR" sz="1200" baseline="0" dirty="0" err="1"/>
              <a:t>this</a:t>
            </a:r>
            <a:r>
              <a:rPr lang="fr-FR" sz="1200" baseline="0" dirty="0"/>
              <a:t> case, the virus </a:t>
            </a:r>
            <a:r>
              <a:rPr lang="fr-FR" sz="1200" baseline="0" dirty="0" err="1"/>
              <a:t>seem</a:t>
            </a:r>
            <a:r>
              <a:rPr lang="fr-FR" sz="1200" baseline="0" dirty="0"/>
              <a:t> to </a:t>
            </a:r>
            <a:r>
              <a:rPr lang="fr-FR" sz="1200" baseline="0" dirty="0" err="1"/>
              <a:t>be</a:t>
            </a:r>
            <a:r>
              <a:rPr lang="fr-FR" sz="1200" baseline="0" dirty="0"/>
              <a:t> </a:t>
            </a:r>
            <a:r>
              <a:rPr lang="fr-FR" sz="1200" baseline="0" dirty="0" err="1"/>
              <a:t>used</a:t>
            </a:r>
            <a:r>
              <a:rPr lang="fr-FR" sz="1200" baseline="0" dirty="0"/>
              <a:t> as a </a:t>
            </a:r>
            <a:r>
              <a:rPr lang="fr-FR" sz="1200" baseline="0" dirty="0" err="1"/>
              <a:t>biological</a:t>
            </a:r>
            <a:r>
              <a:rPr lang="fr-FR" sz="1200" baseline="0" dirty="0"/>
              <a:t> </a:t>
            </a:r>
            <a:r>
              <a:rPr lang="fr-FR" sz="1200" baseline="0" dirty="0" err="1"/>
              <a:t>weapon</a:t>
            </a:r>
            <a:r>
              <a:rPr lang="fr-FR" sz="1200" baseline="0" dirty="0"/>
              <a:t> by the parasite, and </a:t>
            </a:r>
            <a:r>
              <a:rPr lang="fr-FR" sz="1200" baseline="0" dirty="0" err="1"/>
              <a:t>would</a:t>
            </a:r>
            <a:r>
              <a:rPr lang="fr-FR" sz="1200" baseline="0" dirty="0"/>
              <a:t> </a:t>
            </a:r>
            <a:r>
              <a:rPr lang="fr-FR" sz="1200" baseline="0" dirty="0" err="1"/>
              <a:t>therefore</a:t>
            </a:r>
            <a:r>
              <a:rPr lang="fr-FR" sz="1200" baseline="0" dirty="0"/>
              <a:t> has a </a:t>
            </a:r>
            <a:r>
              <a:rPr lang="fr-FR" sz="1200" baseline="0" dirty="0" err="1"/>
              <a:t>beneficial</a:t>
            </a:r>
            <a:r>
              <a:rPr lang="fr-FR" sz="1200" baseline="0" dirty="0"/>
              <a:t> </a:t>
            </a:r>
            <a:r>
              <a:rPr lang="fr-FR" sz="1200" baseline="0" dirty="0" err="1"/>
              <a:t>role</a:t>
            </a:r>
            <a:r>
              <a:rPr lang="fr-FR" sz="1200" baseline="0" dirty="0"/>
              <a:t>.</a:t>
            </a:r>
          </a:p>
          <a:p>
            <a:pPr defTabSz="465861">
              <a:defRPr/>
            </a:pPr>
            <a:endParaRPr lang="fr-FR" sz="2000" baseline="0" dirty="0"/>
          </a:p>
          <a:p>
            <a:endParaRPr lang="en-US" sz="2000" dirty="0"/>
          </a:p>
        </p:txBody>
      </p:sp>
      <p:sp>
        <p:nvSpPr>
          <p:cNvPr id="4" name="Slide Number Placeholder 3"/>
          <p:cNvSpPr>
            <a:spLocks noGrp="1"/>
          </p:cNvSpPr>
          <p:nvPr>
            <p:ph type="sldNum" sz="quarter" idx="10"/>
          </p:nvPr>
        </p:nvSpPr>
        <p:spPr/>
        <p:txBody>
          <a:bodyPr/>
          <a:lstStyle/>
          <a:p>
            <a:fld id="{E589257B-B7BD-4CB4-AC7E-D62162929AF9}" type="slidenum">
              <a:rPr lang="en-US" smtClean="0"/>
              <a:t>11</a:t>
            </a:fld>
            <a:endParaRPr lang="en-US"/>
          </a:p>
        </p:txBody>
      </p:sp>
    </p:spTree>
    <p:extLst>
      <p:ext uri="{BB962C8B-B14F-4D97-AF65-F5344CB8AC3E}">
        <p14:creationId xmlns:p14="http://schemas.microsoft.com/office/powerpoint/2010/main" val="3948822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horizontal transmission of microbes to the host does not have to be beneficial to the parasite, and adaptative to be of interest to us.</a:t>
            </a:r>
            <a:r>
              <a:rPr lang="en-US" baseline="0" dirty="0"/>
              <a:t>. O. </a:t>
            </a:r>
            <a:r>
              <a:rPr lang="en-US" baseline="0" dirty="0" err="1"/>
              <a:t>viverrini</a:t>
            </a:r>
            <a:r>
              <a:rPr lang="en-US" baseline="0" dirty="0"/>
              <a:t> is a good example. People get infected when consuming infected fish and infection is associated with very high risk of </a:t>
            </a:r>
            <a:r>
              <a:rPr lang="en-US" baseline="0" dirty="0" err="1"/>
              <a:t>cholangiocarcinomes</a:t>
            </a:r>
            <a:r>
              <a:rPr lang="en-US" baseline="0" dirty="0"/>
              <a:t>. </a:t>
            </a:r>
            <a:endParaRPr lang="en-US" dirty="0"/>
          </a:p>
        </p:txBody>
      </p:sp>
      <p:sp>
        <p:nvSpPr>
          <p:cNvPr id="4" name="Slide Number Placeholder 3"/>
          <p:cNvSpPr>
            <a:spLocks noGrp="1"/>
          </p:cNvSpPr>
          <p:nvPr>
            <p:ph type="sldNum" sz="quarter" idx="10"/>
          </p:nvPr>
        </p:nvSpPr>
        <p:spPr/>
        <p:txBody>
          <a:bodyPr/>
          <a:lstStyle/>
          <a:p>
            <a:fld id="{A70F873B-06EA-49C5-B92F-698E1805E739}" type="slidenum">
              <a:rPr lang="en-US" smtClean="0"/>
              <a:t>12</a:t>
            </a:fld>
            <a:endParaRPr lang="en-US"/>
          </a:p>
        </p:txBody>
      </p:sp>
    </p:spTree>
    <p:extLst>
      <p:ext uri="{BB962C8B-B14F-4D97-AF65-F5344CB8AC3E}">
        <p14:creationId xmlns:p14="http://schemas.microsoft.com/office/powerpoint/2010/main" val="342625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microbiome of the liver fluke vary between individual parasites and infection is associated with a change in the gut microbiome of the host, and with the appearance of bacteria in the usually sterile bile. Also, further studies showed that O. </a:t>
            </a:r>
            <a:r>
              <a:rPr lang="en-US" baseline="0" dirty="0" err="1"/>
              <a:t>viverrini</a:t>
            </a:r>
            <a:r>
              <a:rPr lang="en-US" baseline="0" dirty="0"/>
              <a:t> can serve as a reservoir of the carcinogenic bacteria Helicobacter pylori.</a:t>
            </a:r>
            <a:endParaRPr lang="en-US" dirty="0"/>
          </a:p>
        </p:txBody>
      </p:sp>
      <p:sp>
        <p:nvSpPr>
          <p:cNvPr id="4" name="Slide Number Placeholder 3"/>
          <p:cNvSpPr>
            <a:spLocks noGrp="1"/>
          </p:cNvSpPr>
          <p:nvPr>
            <p:ph type="sldNum" sz="quarter" idx="10"/>
          </p:nvPr>
        </p:nvSpPr>
        <p:spPr/>
        <p:txBody>
          <a:bodyPr/>
          <a:lstStyle/>
          <a:p>
            <a:fld id="{A70F873B-06EA-49C5-B92F-698E1805E739}" type="slidenum">
              <a:rPr lang="en-US" smtClean="0"/>
              <a:t>13</a:t>
            </a:fld>
            <a:endParaRPr lang="en-US"/>
          </a:p>
        </p:txBody>
      </p:sp>
    </p:spTree>
    <p:extLst>
      <p:ext uri="{BB962C8B-B14F-4D97-AF65-F5344CB8AC3E}">
        <p14:creationId xmlns:p14="http://schemas.microsoft.com/office/powerpoint/2010/main" val="857739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growing evidence that bacteria could be involved in</a:t>
            </a:r>
            <a:r>
              <a:rPr lang="en-US" baseline="0" dirty="0"/>
              <a:t> the occurrence of cancer associated with this parasite. Indeed, the</a:t>
            </a:r>
            <a:r>
              <a:rPr lang="en-US" dirty="0"/>
              <a:t> parasite serves</a:t>
            </a:r>
            <a:r>
              <a:rPr lang="en-US" baseline="0" dirty="0"/>
              <a:t> as vector of the Helicobacter pylori, and an array of bacteria were found to be enriched in O. </a:t>
            </a:r>
            <a:r>
              <a:rPr lang="en-US" baseline="0" dirty="0" err="1"/>
              <a:t>viverrini</a:t>
            </a:r>
            <a:r>
              <a:rPr lang="en-US" baseline="0" dirty="0"/>
              <a:t> associated cholangiocarcinoma and in the liver of infected people. Characterizing microbes presence and transmission to the host is therefore relevant, even when the microbes are not beneficial, and symbiotic to their parasitic host.</a:t>
            </a:r>
            <a:endParaRPr lang="en-US" dirty="0"/>
          </a:p>
        </p:txBody>
      </p:sp>
      <p:sp>
        <p:nvSpPr>
          <p:cNvPr id="4" name="Slide Number Placeholder 3"/>
          <p:cNvSpPr>
            <a:spLocks noGrp="1"/>
          </p:cNvSpPr>
          <p:nvPr>
            <p:ph type="sldNum" sz="quarter" idx="10"/>
          </p:nvPr>
        </p:nvSpPr>
        <p:spPr/>
        <p:txBody>
          <a:bodyPr/>
          <a:lstStyle/>
          <a:p>
            <a:fld id="{A70F873B-06EA-49C5-B92F-698E1805E739}" type="slidenum">
              <a:rPr lang="en-US" smtClean="0"/>
              <a:t>14</a:t>
            </a:fld>
            <a:endParaRPr lang="en-US"/>
          </a:p>
        </p:txBody>
      </p:sp>
    </p:spTree>
    <p:extLst>
      <p:ext uri="{BB962C8B-B14F-4D97-AF65-F5344CB8AC3E}">
        <p14:creationId xmlns:p14="http://schemas.microsoft.com/office/powerpoint/2010/main" val="270996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lvl="0" indent="0" algn="l" defTabSz="931723" rtl="0" eaLnBrk="1" fontAlgn="auto" latinLnBrk="0" hangingPunct="1">
              <a:lnSpc>
                <a:spcPct val="100000"/>
              </a:lnSpc>
              <a:spcBef>
                <a:spcPts val="0"/>
              </a:spcBef>
              <a:spcAft>
                <a:spcPts val="0"/>
              </a:spcAft>
              <a:buClrTx/>
              <a:buSzTx/>
              <a:buFontTx/>
              <a:buNone/>
              <a:tabLst/>
              <a:defRPr/>
            </a:pPr>
            <a:r>
              <a:rPr lang="en-US" sz="2000" dirty="0"/>
              <a:t>At this stage, I hope I have convinced you that any parasites may be associated with microbes and that they should not be considered as sterile. </a:t>
            </a:r>
            <a:r>
              <a:rPr lang="en-US" sz="2000" baseline="0" dirty="0"/>
              <a:t>These microbes can be transmitted to the host during parasite growth, or upon parasite death, and affect the host phenotype.</a:t>
            </a:r>
          </a:p>
          <a:p>
            <a:pPr defTabSz="931723">
              <a:defRPr/>
            </a:pPr>
            <a:r>
              <a:rPr lang="en-US" sz="2000" baseline="0" dirty="0"/>
              <a:t>This new realization of the role of microbes in host-parasite interaction is challenging the field of parasitology because it challenges Koch’s postulate that a disease is caused by a unique pathogen. It means that we do not know anymore what organism is responsible for which symptom, but it also offers new possibilities for the development of therapeutic strategies.</a:t>
            </a:r>
          </a:p>
          <a:p>
            <a:pPr defTabSz="931774">
              <a:defRPr/>
            </a:pPr>
            <a:endParaRPr lang="en-US" dirty="0">
              <a:latin typeface="Times New Roman" panose="02020603050405020304" pitchFamily="18" charset="0"/>
              <a:cs typeface="Times New Roman" panose="02020603050405020304" pitchFamily="18" charset="0"/>
            </a:endParaRPr>
          </a:p>
          <a:p>
            <a:pPr defTabSz="931774">
              <a:defRPr/>
            </a:pP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B7B3572-0D56-4145-83B7-BAF424509072}" type="slidenum">
              <a:rPr lang="en-US" smtClean="0"/>
              <a:t>15</a:t>
            </a:fld>
            <a:endParaRPr lang="en-US"/>
          </a:p>
        </p:txBody>
      </p:sp>
    </p:spTree>
    <p:extLst>
      <p:ext uri="{BB962C8B-B14F-4D97-AF65-F5344CB8AC3E}">
        <p14:creationId xmlns:p14="http://schemas.microsoft.com/office/powerpoint/2010/main" val="1002580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Therefore,</a:t>
            </a:r>
            <a:r>
              <a:rPr lang="en-US" baseline="0" dirty="0"/>
              <a:t> we propose</a:t>
            </a:r>
            <a:r>
              <a:rPr lang="en-US" dirty="0"/>
              <a:t> to investigate the presence of bacteria and viruses within parasites and the effect of parasites on their host microbiomes across phyla to build an initial database of parasite microbiomes and identify parasite phyla for which the interaction with microbes is key to the infectious process, and could be the target for the development of new therapeutic strategies. Comparisons of host and parasite microbiomes, and of the microbiomes of parasites co-infecting the same host will be necessary to assess the potential for</a:t>
            </a:r>
            <a:r>
              <a:rPr lang="en-US" baseline="0" dirty="0"/>
              <a:t> </a:t>
            </a:r>
            <a:r>
              <a:rPr lang="en-US" dirty="0"/>
              <a:t>horizontal transmission of microbes. </a:t>
            </a:r>
          </a:p>
        </p:txBody>
      </p:sp>
      <p:sp>
        <p:nvSpPr>
          <p:cNvPr id="4" name="Slide Number Placeholder 3"/>
          <p:cNvSpPr>
            <a:spLocks noGrp="1"/>
          </p:cNvSpPr>
          <p:nvPr>
            <p:ph type="sldNum" sz="quarter" idx="10"/>
          </p:nvPr>
        </p:nvSpPr>
        <p:spPr/>
        <p:txBody>
          <a:bodyPr/>
          <a:lstStyle/>
          <a:p>
            <a:fld id="{E589257B-B7BD-4CB4-AC7E-D62162929AF9}" type="slidenum">
              <a:rPr lang="en-US" smtClean="0"/>
              <a:t>16</a:t>
            </a:fld>
            <a:endParaRPr lang="en-US"/>
          </a:p>
        </p:txBody>
      </p:sp>
    </p:spTree>
    <p:extLst>
      <p:ext uri="{BB962C8B-B14F-4D97-AF65-F5344CB8AC3E}">
        <p14:creationId xmlns:p14="http://schemas.microsoft.com/office/powerpoint/2010/main" val="1921274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the development of standards, the second major hurdle we face is to link host</a:t>
            </a:r>
            <a:r>
              <a:rPr lang="en-US" baseline="0" dirty="0"/>
              <a:t> and parasite microbiome packages in order to allow assessment of horizontal transmission of microbes between host and parasite. For example, it could be done by ensuring that the host subject ID </a:t>
            </a:r>
            <a:r>
              <a:rPr lang="en-US" baseline="0" dirty="0" err="1"/>
              <a:t>isprovided</a:t>
            </a:r>
            <a:r>
              <a:rPr lang="en-US" baseline="0" dirty="0"/>
              <a:t> as part of the parasite microbiome package and the parasite subject ID is provided as part of the host package.</a:t>
            </a:r>
          </a:p>
        </p:txBody>
      </p:sp>
      <p:sp>
        <p:nvSpPr>
          <p:cNvPr id="4" name="Slide Number Placeholder 3"/>
          <p:cNvSpPr>
            <a:spLocks noGrp="1"/>
          </p:cNvSpPr>
          <p:nvPr>
            <p:ph type="sldNum" sz="quarter" idx="10"/>
          </p:nvPr>
        </p:nvSpPr>
        <p:spPr/>
        <p:txBody>
          <a:bodyPr/>
          <a:lstStyle/>
          <a:p>
            <a:fld id="{A70F873B-06EA-49C5-B92F-698E1805E739}" type="slidenum">
              <a:rPr lang="en-US" smtClean="0"/>
              <a:t>17</a:t>
            </a:fld>
            <a:endParaRPr lang="en-US"/>
          </a:p>
        </p:txBody>
      </p:sp>
    </p:spTree>
    <p:extLst>
      <p:ext uri="{BB962C8B-B14F-4D97-AF65-F5344CB8AC3E}">
        <p14:creationId xmlns:p14="http://schemas.microsoft.com/office/powerpoint/2010/main" val="37151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When working with</a:t>
            </a:r>
            <a:r>
              <a:rPr lang="en-US" sz="1200" baseline="0" dirty="0"/>
              <a:t> field collected samples, most individuals are infected by multiple parasites and to assess the potential for </a:t>
            </a:r>
            <a:r>
              <a:rPr lang="en-US" sz="1200" dirty="0"/>
              <a:t>Horizontal transfer of microbes between parasites co-infecting the same host,</a:t>
            </a:r>
            <a:r>
              <a:rPr lang="en-US" sz="1200" baseline="0" dirty="0"/>
              <a:t> within and across species of parasites, we need to have the possibility to link different packages with each other.</a:t>
            </a:r>
            <a:endParaRPr lang="en-US" sz="1200" dirty="0"/>
          </a:p>
          <a:p>
            <a:endParaRPr lang="en-US" dirty="0"/>
          </a:p>
        </p:txBody>
      </p:sp>
      <p:sp>
        <p:nvSpPr>
          <p:cNvPr id="4" name="Slide Number Placeholder 3"/>
          <p:cNvSpPr>
            <a:spLocks noGrp="1"/>
          </p:cNvSpPr>
          <p:nvPr>
            <p:ph type="sldNum" sz="quarter" idx="10"/>
          </p:nvPr>
        </p:nvSpPr>
        <p:spPr/>
        <p:txBody>
          <a:bodyPr/>
          <a:lstStyle/>
          <a:p>
            <a:fld id="{A70F873B-06EA-49C5-B92F-698E1805E739}" type="slidenum">
              <a:rPr lang="en-US" smtClean="0"/>
              <a:t>18</a:t>
            </a:fld>
            <a:endParaRPr lang="en-US"/>
          </a:p>
        </p:txBody>
      </p:sp>
    </p:spTree>
    <p:extLst>
      <p:ext uri="{BB962C8B-B14F-4D97-AF65-F5344CB8AC3E}">
        <p14:creationId xmlns:p14="http://schemas.microsoft.com/office/powerpoint/2010/main" val="37151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When it comes to parasites, we also need to have a range of additional descriptors,</a:t>
            </a:r>
            <a:r>
              <a:rPr lang="en-US" baseline="0" dirty="0"/>
              <a:t> such as the life stage under study or the host type. . Many parasites, have complex life cycles, the term employed for the different stages differ depending on the type of parasites. For </a:t>
            </a:r>
            <a:r>
              <a:rPr lang="en-US" baseline="0" dirty="0" err="1"/>
              <a:t>cestodes</a:t>
            </a:r>
            <a:r>
              <a:rPr lang="en-US" baseline="0" dirty="0"/>
              <a:t> for example we have adults that infect the definitive host, then eggs that mature in </a:t>
            </a:r>
            <a:r>
              <a:rPr lang="en-US" baseline="0" dirty="0" err="1"/>
              <a:t>coracidia</a:t>
            </a:r>
            <a:r>
              <a:rPr lang="en-US" baseline="0" dirty="0"/>
              <a:t> in the environment, and </a:t>
            </a:r>
            <a:r>
              <a:rPr lang="en-US" baseline="0" dirty="0" err="1"/>
              <a:t>procercoids</a:t>
            </a:r>
            <a:r>
              <a:rPr lang="en-US" baseline="0" dirty="0"/>
              <a:t> and </a:t>
            </a:r>
            <a:r>
              <a:rPr lang="en-US" baseline="0" dirty="0" err="1"/>
              <a:t>plerocercoids</a:t>
            </a:r>
            <a:r>
              <a:rPr lang="en-US" baseline="0" dirty="0"/>
              <a:t> that infect </a:t>
            </a:r>
            <a:r>
              <a:rPr lang="en-US" baseline="0" dirty="0" err="1"/>
              <a:t>intermdiate</a:t>
            </a:r>
            <a:r>
              <a:rPr lang="en-US" baseline="0" dirty="0"/>
              <a:t> hosts. For trematodes, we can differentiate adults in definitive hosts, eggs that release infective </a:t>
            </a:r>
            <a:r>
              <a:rPr lang="en-US" baseline="0" dirty="0" err="1"/>
              <a:t>miracidia</a:t>
            </a:r>
            <a:r>
              <a:rPr lang="en-US" baseline="0" dirty="0"/>
              <a:t> in the environment, </a:t>
            </a:r>
            <a:r>
              <a:rPr lang="en-US" baseline="0" dirty="0" err="1"/>
              <a:t>sporocystes</a:t>
            </a:r>
            <a:r>
              <a:rPr lang="en-US" baseline="0" dirty="0"/>
              <a:t> and </a:t>
            </a:r>
            <a:r>
              <a:rPr lang="en-US" baseline="0" dirty="0" err="1"/>
              <a:t>rediae</a:t>
            </a:r>
            <a:r>
              <a:rPr lang="en-US" baseline="0" dirty="0"/>
              <a:t> are in the intermediate host, </a:t>
            </a:r>
            <a:r>
              <a:rPr lang="en-US" baseline="0" dirty="0" err="1"/>
              <a:t>cercariae</a:t>
            </a:r>
            <a:r>
              <a:rPr lang="en-US" baseline="0" dirty="0"/>
              <a:t> are released in the environment and </a:t>
            </a:r>
            <a:r>
              <a:rPr lang="en-US" baseline="0" dirty="0" err="1"/>
              <a:t>metacercariae</a:t>
            </a:r>
            <a:r>
              <a:rPr lang="en-US" baseline="0" dirty="0"/>
              <a:t> develop in the second intermediate host.</a:t>
            </a:r>
          </a:p>
        </p:txBody>
      </p:sp>
      <p:sp>
        <p:nvSpPr>
          <p:cNvPr id="4" name="Slide Number Placeholder 3"/>
          <p:cNvSpPr>
            <a:spLocks noGrp="1"/>
          </p:cNvSpPr>
          <p:nvPr>
            <p:ph type="sldNum" sz="quarter" idx="10"/>
          </p:nvPr>
        </p:nvSpPr>
        <p:spPr/>
        <p:txBody>
          <a:bodyPr/>
          <a:lstStyle/>
          <a:p>
            <a:fld id="{A70F873B-06EA-49C5-B92F-698E1805E739}" type="slidenum">
              <a:rPr lang="en-US" smtClean="0"/>
              <a:t>19</a:t>
            </a:fld>
            <a:endParaRPr lang="en-US"/>
          </a:p>
        </p:txBody>
      </p:sp>
    </p:spTree>
    <p:extLst>
      <p:ext uri="{BB962C8B-B14F-4D97-AF65-F5344CB8AC3E}">
        <p14:creationId xmlns:p14="http://schemas.microsoft.com/office/powerpoint/2010/main" val="2032951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774">
              <a:defRPr/>
            </a:pPr>
            <a:r>
              <a:rPr lang="en-US" baseline="0" dirty="0"/>
              <a:t>But first, why do we care about parasites? Parasitism is not an anecdotic way of life. More than 80% of all known species are considered parasites, that is an organisms that live in or on another organism and benefits by deriving nutrients at the host expense. Parasites are of importance to human health, agriculture and aquaculture, but they also play major role in ecosystems. They regulate their host populations, affect their behavior, and make a major contribution to biodiversity. In fact, except for laboratory animals, every organism on earth is parasitized and </a:t>
            </a:r>
            <a:r>
              <a:rPr lang="en-US" baseline="0" dirty="0" err="1"/>
              <a:t>multiparasitim</a:t>
            </a:r>
            <a:r>
              <a:rPr lang="en-US" baseline="0" dirty="0"/>
              <a:t> is very common. In humans, a</a:t>
            </a:r>
            <a:r>
              <a:rPr lang="en-US" sz="1200" b="0" i="0" kern="1200" dirty="0">
                <a:solidFill>
                  <a:schemeClr val="tx1"/>
                </a:solidFill>
                <a:effectLst/>
                <a:latin typeface="+mn-lt"/>
                <a:ea typeface="+mn-ea"/>
                <a:cs typeface="+mn-cs"/>
              </a:rPr>
              <a:t>s many as 30% of infections may be co-infections, and this rate can climb as high as 80% in certain populations.</a:t>
            </a:r>
            <a:endParaRPr lang="en-US" baseline="0" dirty="0"/>
          </a:p>
          <a:p>
            <a:endParaRPr lang="en-US" dirty="0"/>
          </a:p>
        </p:txBody>
      </p:sp>
      <p:sp>
        <p:nvSpPr>
          <p:cNvPr id="4" name="Slide Number Placeholder 3"/>
          <p:cNvSpPr>
            <a:spLocks noGrp="1"/>
          </p:cNvSpPr>
          <p:nvPr>
            <p:ph type="sldNum" sz="quarter" idx="10"/>
          </p:nvPr>
        </p:nvSpPr>
        <p:spPr/>
        <p:txBody>
          <a:bodyPr/>
          <a:lstStyle/>
          <a:p>
            <a:fld id="{A70F873B-06EA-49C5-B92F-698E1805E739}" type="slidenum">
              <a:rPr lang="en-US" smtClean="0"/>
              <a:t>2</a:t>
            </a:fld>
            <a:endParaRPr lang="en-US"/>
          </a:p>
        </p:txBody>
      </p:sp>
    </p:spTree>
    <p:extLst>
      <p:ext uri="{BB962C8B-B14F-4D97-AF65-F5344CB8AC3E}">
        <p14:creationId xmlns:p14="http://schemas.microsoft.com/office/powerpoint/2010/main" val="617352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Some parasites are social, such as the trematode </a:t>
            </a:r>
            <a:r>
              <a:rPr lang="en-US" dirty="0" err="1"/>
              <a:t>Philophtalmus</a:t>
            </a:r>
            <a:r>
              <a:rPr lang="en-US" dirty="0"/>
              <a:t> : when infecting the snail intermediate host, some individuals are reproducers and will produce </a:t>
            </a:r>
            <a:r>
              <a:rPr lang="en-US" dirty="0" err="1"/>
              <a:t>cercariae</a:t>
            </a:r>
            <a:r>
              <a:rPr lang="en-US" dirty="0"/>
              <a:t> whereas other are non-reproductive soldiers </a:t>
            </a:r>
            <a:r>
              <a:rPr lang="en-US" dirty="0" err="1"/>
              <a:t>rediae</a:t>
            </a:r>
            <a:r>
              <a:rPr lang="en-US" dirty="0"/>
              <a:t> protect the colony by attacking other parasites. </a:t>
            </a:r>
          </a:p>
          <a:p>
            <a:endParaRPr lang="en-US" dirty="0"/>
          </a:p>
        </p:txBody>
      </p:sp>
      <p:sp>
        <p:nvSpPr>
          <p:cNvPr id="4" name="Slide Number Placeholder 3"/>
          <p:cNvSpPr>
            <a:spLocks noGrp="1"/>
          </p:cNvSpPr>
          <p:nvPr>
            <p:ph type="sldNum" sz="quarter" idx="10"/>
          </p:nvPr>
        </p:nvSpPr>
        <p:spPr/>
        <p:txBody>
          <a:bodyPr/>
          <a:lstStyle/>
          <a:p>
            <a:fld id="{A70F873B-06EA-49C5-B92F-698E1805E739}" type="slidenum">
              <a:rPr lang="en-US" smtClean="0"/>
              <a:t>20</a:t>
            </a:fld>
            <a:endParaRPr lang="en-US"/>
          </a:p>
        </p:txBody>
      </p:sp>
    </p:spTree>
    <p:extLst>
      <p:ext uri="{BB962C8B-B14F-4D97-AF65-F5344CB8AC3E}">
        <p14:creationId xmlns:p14="http://schemas.microsoft.com/office/powerpoint/2010/main" val="400257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sz="1200" dirty="0"/>
              <a:t>In</a:t>
            </a:r>
            <a:r>
              <a:rPr lang="en-US" sz="1200" baseline="0" dirty="0"/>
              <a:t> laboratory conditions, we perform experimental infections and often use what we call cross-infections, to study the evolution of the host defenses and parasite virulence. For example here, we have completed a complete </a:t>
            </a:r>
            <a:r>
              <a:rPr lang="en-US" sz="1200" dirty="0"/>
              <a:t>cross experimental infection with fish and parasites from 2 closely located Alaskan lakes and with fish and parasites from Europe. </a:t>
            </a:r>
            <a:endParaRPr lang="en-US" sz="1200" baseline="0" dirty="0"/>
          </a:p>
          <a:p>
            <a:pPr defTabSz="931774">
              <a:defRPr/>
            </a:pPr>
            <a:r>
              <a:rPr lang="en-US" sz="1200" baseline="0" dirty="0"/>
              <a:t>And each parasite population has been presented to the three populations of fish. </a:t>
            </a:r>
          </a:p>
          <a:p>
            <a:pPr defTabSz="931774">
              <a:defRPr/>
            </a:pPr>
            <a:r>
              <a:rPr lang="en-US" sz="1200" baseline="0" dirty="0"/>
              <a:t>each fish population has been exposed to the three different populations of parasites. For each population, we used fish or parasites from 3 different families, meaning that all individuals come from the same pair of parents.</a:t>
            </a:r>
          </a:p>
          <a:p>
            <a:pPr defTabSz="931774">
              <a:defRPr/>
            </a:pPr>
            <a:r>
              <a:rPr lang="en-US" sz="1200" baseline="0" dirty="0"/>
              <a:t>It means that to </a:t>
            </a:r>
            <a:r>
              <a:rPr lang="en-US" sz="1200" baseline="0" dirty="0" err="1"/>
              <a:t>tets</a:t>
            </a:r>
            <a:r>
              <a:rPr lang="en-US" sz="1200" baseline="0" dirty="0"/>
              <a:t> the role of host or parasite origin on the composition of host and parasite microbiomes, for each host and parasite package, we must indicate the geographic origin of the parent and the family relationship of the individuals used for experimental infection</a:t>
            </a:r>
          </a:p>
          <a:p>
            <a:pPr defTabSz="931774">
              <a:defRPr/>
            </a:pPr>
            <a:endParaRPr lang="en-US" dirty="0"/>
          </a:p>
        </p:txBody>
      </p:sp>
      <p:sp>
        <p:nvSpPr>
          <p:cNvPr id="4" name="Slide Number Placeholder 3"/>
          <p:cNvSpPr>
            <a:spLocks noGrp="1"/>
          </p:cNvSpPr>
          <p:nvPr>
            <p:ph type="sldNum" sz="quarter" idx="10"/>
          </p:nvPr>
        </p:nvSpPr>
        <p:spPr/>
        <p:txBody>
          <a:bodyPr/>
          <a:lstStyle/>
          <a:p>
            <a:fld id="{DA3A28A1-F964-412A-B061-6B1F458B9CBC}" type="slidenum">
              <a:rPr lang="en-US" smtClean="0"/>
              <a:t>21</a:t>
            </a:fld>
            <a:endParaRPr lang="en-US"/>
          </a:p>
        </p:txBody>
      </p:sp>
    </p:spTree>
    <p:extLst>
      <p:ext uri="{BB962C8B-B14F-4D97-AF65-F5344CB8AC3E}">
        <p14:creationId xmlns:p14="http://schemas.microsoft.com/office/powerpoint/2010/main" val="2097328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Here are the results of such cross experimental design in term of infection success. The numbers indicate the number of infected fish</a:t>
            </a:r>
            <a:r>
              <a:rPr lang="en-US" sz="1200" baseline="0" dirty="0"/>
              <a:t> and the total number of exposed fish. The size of the fish drawn is proportional to the infection success. It clearly shows a higher infection success in sympatric interaction, when fish and parasite come from the same location, rather than in allopatric interaction suggesting that the parasites are more infectious when exposed to local fish whereas fish are generally quite resistant. When looking at other phenotypic measures, results can vary greatly. For example, the size of the parasite was much larger when they infected fish from </a:t>
            </a:r>
            <a:r>
              <a:rPr lang="en-US" sz="1200" baseline="0" dirty="0" err="1"/>
              <a:t>europe</a:t>
            </a:r>
            <a:r>
              <a:rPr lang="en-US" sz="1200" baseline="0" dirty="0"/>
              <a:t> than from </a:t>
            </a:r>
            <a:r>
              <a:rPr lang="en-US" sz="1200" baseline="0" dirty="0" err="1"/>
              <a:t>alaska</a:t>
            </a:r>
            <a:r>
              <a:rPr lang="en-US" sz="1200" baseline="0" dirty="0"/>
              <a:t>. </a:t>
            </a:r>
          </a:p>
          <a:p>
            <a:r>
              <a:rPr lang="en-US" sz="1200" dirty="0"/>
              <a:t>To compare the microbiome of fish exposed</a:t>
            </a:r>
            <a:r>
              <a:rPr lang="en-US" sz="1200" baseline="0" dirty="0"/>
              <a:t> or not to the parasite, and successfully infected or not,, and correlate it with the fish phenotype, we need to record many additional information.</a:t>
            </a:r>
            <a:endParaRPr lang="en-US" sz="1200" dirty="0"/>
          </a:p>
        </p:txBody>
      </p:sp>
      <p:sp>
        <p:nvSpPr>
          <p:cNvPr id="4" name="Slide Number Placeholder 3"/>
          <p:cNvSpPr>
            <a:spLocks noGrp="1"/>
          </p:cNvSpPr>
          <p:nvPr>
            <p:ph type="sldNum" sz="quarter" idx="10"/>
          </p:nvPr>
        </p:nvSpPr>
        <p:spPr/>
        <p:txBody>
          <a:bodyPr/>
          <a:lstStyle/>
          <a:p>
            <a:fld id="{E589257B-B7BD-4CB4-AC7E-D62162929AF9}" type="slidenum">
              <a:rPr lang="en-US" smtClean="0"/>
              <a:t>22</a:t>
            </a:fld>
            <a:endParaRPr lang="en-US"/>
          </a:p>
        </p:txBody>
      </p:sp>
    </p:spTree>
    <p:extLst>
      <p:ext uri="{BB962C8B-B14F-4D97-AF65-F5344CB8AC3E}">
        <p14:creationId xmlns:p14="http://schemas.microsoft.com/office/powerpoint/2010/main" val="1376152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clearly a work in progress</a:t>
            </a:r>
            <a:r>
              <a:rPr lang="en-US" baseline="0" dirty="0"/>
              <a:t> and </a:t>
            </a:r>
            <a:r>
              <a:rPr lang="en-US" dirty="0"/>
              <a:t>I would like to thank my collaborators for their enthusiasm in this project. The </a:t>
            </a:r>
            <a:r>
              <a:rPr lang="en-US" dirty="0" err="1"/>
              <a:t>Eppley</a:t>
            </a:r>
            <a:r>
              <a:rPr lang="en-US" dirty="0"/>
              <a:t> Foundation for research</a:t>
            </a:r>
            <a:r>
              <a:rPr lang="en-US" baseline="0" dirty="0"/>
              <a:t> and the Laurie </a:t>
            </a:r>
            <a:r>
              <a:rPr lang="en-US" baseline="0" dirty="0" err="1"/>
              <a:t>Landeau</a:t>
            </a:r>
            <a:r>
              <a:rPr lang="en-US" baseline="0" dirty="0"/>
              <a:t> Foundation are currently supporting my research activities on S. solidus, and the Marsden Fund is supporting a collaborative project with Robert </a:t>
            </a:r>
            <a:r>
              <a:rPr lang="en-US" baseline="0" dirty="0" err="1"/>
              <a:t>Poulin</a:t>
            </a:r>
            <a:r>
              <a:rPr lang="en-US" baseline="0" dirty="0"/>
              <a:t> aiming at characterizing the role of microbes in parasite life history strategies. Finally Joaquin </a:t>
            </a:r>
            <a:r>
              <a:rPr lang="en-US" baseline="0" dirty="0" err="1"/>
              <a:t>martinez</a:t>
            </a:r>
            <a:r>
              <a:rPr lang="en-US" baseline="0" dirty="0"/>
              <a:t> </a:t>
            </a:r>
            <a:r>
              <a:rPr lang="en-US" baseline="0" dirty="0" err="1"/>
              <a:t>martinez</a:t>
            </a:r>
            <a:r>
              <a:rPr lang="en-US" baseline="0" dirty="0"/>
              <a:t> and I have obtained the support of the Gordon and Betty Moore Foundation </a:t>
            </a:r>
            <a:r>
              <a:rPr lang="en-US" dirty="0"/>
              <a:t>to organize the first PMP workshop, aiming at writing a</a:t>
            </a:r>
            <a:r>
              <a:rPr lang="en-US" baseline="0" dirty="0"/>
              <a:t> collaborative proposals to obtain funding and officially launch the PMP. </a:t>
            </a:r>
            <a:endParaRPr lang="en-US" dirty="0"/>
          </a:p>
        </p:txBody>
      </p:sp>
      <p:sp>
        <p:nvSpPr>
          <p:cNvPr id="4" name="Slide Number Placeholder 3"/>
          <p:cNvSpPr>
            <a:spLocks noGrp="1"/>
          </p:cNvSpPr>
          <p:nvPr>
            <p:ph type="sldNum" sz="quarter" idx="10"/>
          </p:nvPr>
        </p:nvSpPr>
        <p:spPr/>
        <p:txBody>
          <a:bodyPr/>
          <a:lstStyle/>
          <a:p>
            <a:fld id="{E589257B-B7BD-4CB4-AC7E-D62162929AF9}" type="slidenum">
              <a:rPr lang="en-US" smtClean="0"/>
              <a:t>23</a:t>
            </a:fld>
            <a:endParaRPr lang="en-US"/>
          </a:p>
        </p:txBody>
      </p:sp>
    </p:spTree>
    <p:extLst>
      <p:ext uri="{BB962C8B-B14F-4D97-AF65-F5344CB8AC3E}">
        <p14:creationId xmlns:p14="http://schemas.microsoft.com/office/powerpoint/2010/main" val="160164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774">
              <a:defRPr/>
            </a:pPr>
            <a:r>
              <a:rPr lang="en-US" baseline="0" dirty="0"/>
              <a:t>There is now a growing recognition that we need to account for the role of microbes in health and diseases. The </a:t>
            </a:r>
            <a:r>
              <a:rPr lang="fr-FR" sz="1200" baseline="0" dirty="0" err="1"/>
              <a:t>holobiont</a:t>
            </a:r>
            <a:r>
              <a:rPr lang="fr-FR" sz="1200" baseline="0" dirty="0"/>
              <a:t> </a:t>
            </a:r>
            <a:r>
              <a:rPr lang="fr-FR" sz="1200" baseline="0" dirty="0" err="1"/>
              <a:t>is</a:t>
            </a:r>
            <a:r>
              <a:rPr lang="fr-FR" sz="1200" baseline="0" dirty="0"/>
              <a:t> </a:t>
            </a:r>
            <a:r>
              <a:rPr lang="fr-FR" sz="1200" baseline="0" dirty="0" err="1"/>
              <a:t>defined</a:t>
            </a:r>
            <a:r>
              <a:rPr lang="fr-FR" sz="1200" baseline="0" dirty="0"/>
              <a:t> as a host and all </a:t>
            </a:r>
            <a:r>
              <a:rPr lang="fr-FR" sz="1200" baseline="0" dirty="0" err="1"/>
              <a:t>its</a:t>
            </a:r>
            <a:r>
              <a:rPr lang="fr-FR" sz="1200" baseline="0" dirty="0"/>
              <a:t> </a:t>
            </a:r>
            <a:r>
              <a:rPr lang="fr-FR" sz="1200" baseline="0" dirty="0" err="1"/>
              <a:t>associated</a:t>
            </a:r>
            <a:r>
              <a:rPr lang="fr-FR" sz="1200" baseline="0" dirty="0"/>
              <a:t> microbes, </a:t>
            </a:r>
            <a:r>
              <a:rPr lang="fr-FR" sz="1200" baseline="0" dirty="0" err="1"/>
              <a:t>including</a:t>
            </a:r>
            <a:r>
              <a:rPr lang="fr-FR" sz="1200" baseline="0" dirty="0"/>
              <a:t> </a:t>
            </a:r>
            <a:r>
              <a:rPr lang="fr-FR" sz="1200" baseline="0" dirty="0" err="1"/>
              <a:t>viruses</a:t>
            </a:r>
            <a:r>
              <a:rPr lang="fr-FR" sz="1200" baseline="0" dirty="0"/>
              <a:t>, </a:t>
            </a:r>
            <a:r>
              <a:rPr lang="fr-FR" sz="1200" baseline="0" dirty="0" err="1"/>
              <a:t>bacteria</a:t>
            </a:r>
            <a:r>
              <a:rPr lang="fr-FR" sz="1200" baseline="0" dirty="0"/>
              <a:t>, fungi and </a:t>
            </a:r>
            <a:r>
              <a:rPr lang="fr-FR" sz="1200" baseline="0" dirty="0" err="1"/>
              <a:t>protozoans</a:t>
            </a:r>
            <a:r>
              <a:rPr lang="fr-FR" sz="1200" baseline="0" dirty="0"/>
              <a:t>. All microbes </a:t>
            </a:r>
            <a:r>
              <a:rPr lang="fr-FR" sz="1200" baseline="0" dirty="0" err="1"/>
              <a:t>associated</a:t>
            </a:r>
            <a:r>
              <a:rPr lang="fr-FR" sz="1200" baseline="0" dirty="0"/>
              <a:t> </a:t>
            </a:r>
            <a:r>
              <a:rPr lang="fr-FR" sz="1200" baseline="0" dirty="0" err="1"/>
              <a:t>with</a:t>
            </a:r>
            <a:r>
              <a:rPr lang="fr-FR" sz="1200" baseline="0" dirty="0"/>
              <a:t> an </a:t>
            </a:r>
            <a:r>
              <a:rPr lang="fr-FR" sz="1200" baseline="0" dirty="0" err="1"/>
              <a:t>organism</a:t>
            </a:r>
            <a:r>
              <a:rPr lang="fr-FR" sz="1200" baseline="0" dirty="0"/>
              <a:t> at a </a:t>
            </a:r>
            <a:r>
              <a:rPr lang="fr-FR" sz="1200" baseline="0" dirty="0" err="1"/>
              <a:t>given</a:t>
            </a:r>
            <a:r>
              <a:rPr lang="fr-FR" sz="1200" baseline="0" dirty="0"/>
              <a:t> time are part of the </a:t>
            </a:r>
            <a:r>
              <a:rPr lang="fr-FR" sz="1200" baseline="0" dirty="0" err="1"/>
              <a:t>holobiont</a:t>
            </a:r>
            <a:r>
              <a:rPr lang="fr-FR" sz="1200" baseline="0" dirty="0"/>
              <a:t>.</a:t>
            </a:r>
            <a:endParaRPr lang="en-US" dirty="0"/>
          </a:p>
        </p:txBody>
      </p:sp>
      <p:sp>
        <p:nvSpPr>
          <p:cNvPr id="4" name="Slide Number Placeholder 3"/>
          <p:cNvSpPr>
            <a:spLocks noGrp="1"/>
          </p:cNvSpPr>
          <p:nvPr>
            <p:ph type="sldNum" sz="quarter" idx="10"/>
          </p:nvPr>
        </p:nvSpPr>
        <p:spPr/>
        <p:txBody>
          <a:bodyPr/>
          <a:lstStyle/>
          <a:p>
            <a:fld id="{A70F873B-06EA-49C5-B92F-698E1805E739}" type="slidenum">
              <a:rPr lang="en-US" smtClean="0"/>
              <a:t>3</a:t>
            </a:fld>
            <a:endParaRPr lang="en-US"/>
          </a:p>
        </p:txBody>
      </p:sp>
    </p:spTree>
    <p:extLst>
      <p:ext uri="{BB962C8B-B14F-4D97-AF65-F5344CB8AC3E}">
        <p14:creationId xmlns:p14="http://schemas.microsoft.com/office/powerpoint/2010/main" val="202921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14350">
              <a:defRPr/>
            </a:pPr>
            <a:r>
              <a:rPr lang="fr-FR" baseline="0" dirty="0"/>
              <a:t>I </a:t>
            </a:r>
            <a:r>
              <a:rPr lang="fr-FR" baseline="0" dirty="0" err="1"/>
              <a:t>think</a:t>
            </a:r>
            <a:r>
              <a:rPr lang="fr-FR" baseline="0" dirty="0"/>
              <a:t> </a:t>
            </a:r>
            <a:r>
              <a:rPr lang="fr-FR" baseline="0" dirty="0" err="1"/>
              <a:t>we</a:t>
            </a:r>
            <a:r>
              <a:rPr lang="fr-FR" baseline="0" dirty="0"/>
              <a:t> are </a:t>
            </a:r>
            <a:r>
              <a:rPr lang="fr-FR" baseline="0" dirty="0" err="1"/>
              <a:t>starting</a:t>
            </a:r>
            <a:r>
              <a:rPr lang="fr-FR" baseline="0" dirty="0"/>
              <a:t> to </a:t>
            </a:r>
            <a:r>
              <a:rPr lang="fr-FR" baseline="0" dirty="0" err="1"/>
              <a:t>get</a:t>
            </a:r>
            <a:r>
              <a:rPr lang="fr-FR" baseline="0" dirty="0"/>
              <a:t> a </a:t>
            </a:r>
            <a:r>
              <a:rPr lang="fr-FR" baseline="0" dirty="0" err="1"/>
              <a:t>pretty</a:t>
            </a:r>
            <a:r>
              <a:rPr lang="fr-FR" baseline="0" dirty="0"/>
              <a:t> </a:t>
            </a:r>
            <a:r>
              <a:rPr lang="fr-FR" baseline="0" dirty="0" err="1"/>
              <a:t>clear</a:t>
            </a:r>
            <a:r>
              <a:rPr lang="fr-FR" baseline="0" dirty="0"/>
              <a:t> </a:t>
            </a:r>
            <a:r>
              <a:rPr lang="fr-FR" baseline="0" dirty="0" err="1"/>
              <a:t>picture</a:t>
            </a:r>
            <a:r>
              <a:rPr lang="fr-FR" baseline="0" dirty="0"/>
              <a:t> of the </a:t>
            </a:r>
            <a:r>
              <a:rPr lang="fr-FR" baseline="0" dirty="0" err="1"/>
              <a:t>role</a:t>
            </a:r>
            <a:r>
              <a:rPr lang="fr-FR" baseline="0" dirty="0"/>
              <a:t> of microbes </a:t>
            </a:r>
            <a:r>
              <a:rPr lang="fr-FR" baseline="0" dirty="0" err="1"/>
              <a:t>associated</a:t>
            </a:r>
            <a:r>
              <a:rPr lang="fr-FR" baseline="0" dirty="0"/>
              <a:t> </a:t>
            </a:r>
            <a:r>
              <a:rPr lang="fr-FR" baseline="0" dirty="0" err="1"/>
              <a:t>with</a:t>
            </a:r>
            <a:r>
              <a:rPr lang="fr-FR" baseline="0" dirty="0"/>
              <a:t> the host. </a:t>
            </a:r>
            <a:r>
              <a:rPr lang="fr-FR" baseline="0" dirty="0" err="1"/>
              <a:t>We</a:t>
            </a:r>
            <a:r>
              <a:rPr lang="fr-FR" baseline="0" dirty="0"/>
              <a:t> </a:t>
            </a:r>
            <a:r>
              <a:rPr lang="fr-FR" baseline="0" dirty="0" err="1"/>
              <a:t>now</a:t>
            </a:r>
            <a:r>
              <a:rPr lang="fr-FR" baseline="0" dirty="0"/>
              <a:t> know </a:t>
            </a:r>
            <a:r>
              <a:rPr lang="fr-FR" baseline="0" dirty="0" err="1"/>
              <a:t>that</a:t>
            </a:r>
            <a:r>
              <a:rPr lang="fr-FR" baseline="0" dirty="0"/>
              <a:t> the host microbiome </a:t>
            </a:r>
            <a:r>
              <a:rPr lang="fr-FR" baseline="0" dirty="0" err="1"/>
              <a:t>is</a:t>
            </a:r>
            <a:r>
              <a:rPr lang="fr-FR" baseline="0" dirty="0"/>
              <a:t> </a:t>
            </a:r>
            <a:r>
              <a:rPr lang="fr-FR" baseline="0" dirty="0" err="1"/>
              <a:t>necessary</a:t>
            </a:r>
            <a:r>
              <a:rPr lang="fr-FR" baseline="0" dirty="0"/>
              <a:t> for </a:t>
            </a:r>
            <a:r>
              <a:rPr lang="fr-FR" baseline="0" dirty="0" err="1"/>
              <a:t>proper</a:t>
            </a:r>
            <a:r>
              <a:rPr lang="fr-FR" baseline="0" dirty="0"/>
              <a:t> immune system maturation and for </a:t>
            </a:r>
            <a:r>
              <a:rPr lang="fr-FR" baseline="0" dirty="0" err="1"/>
              <a:t>maintanence</a:t>
            </a:r>
            <a:r>
              <a:rPr lang="fr-FR" baseline="0" dirty="0"/>
              <a:t> of a </a:t>
            </a:r>
            <a:r>
              <a:rPr lang="fr-FR" baseline="0" dirty="0" err="1"/>
              <a:t>healthy</a:t>
            </a:r>
            <a:r>
              <a:rPr lang="fr-FR" baseline="0" dirty="0"/>
              <a:t> immune system. Microbes can </a:t>
            </a:r>
            <a:r>
              <a:rPr lang="fr-FR" baseline="0" dirty="0" err="1"/>
              <a:t>also</a:t>
            </a:r>
            <a:r>
              <a:rPr lang="fr-FR" baseline="0" dirty="0"/>
              <a:t> more </a:t>
            </a:r>
            <a:r>
              <a:rPr lang="fr-FR" baseline="0" dirty="0" err="1"/>
              <a:t>directly</a:t>
            </a:r>
            <a:r>
              <a:rPr lang="fr-FR" baseline="0" dirty="0"/>
              <a:t> </a:t>
            </a:r>
            <a:r>
              <a:rPr lang="fr-FR" baseline="0" dirty="0" err="1"/>
              <a:t>participate</a:t>
            </a:r>
            <a:r>
              <a:rPr lang="fr-FR" baseline="0" dirty="0"/>
              <a:t> in </a:t>
            </a:r>
            <a:r>
              <a:rPr lang="fr-FR" baseline="0" dirty="0" err="1"/>
              <a:t>defense</a:t>
            </a:r>
            <a:r>
              <a:rPr lang="fr-FR" baseline="0" dirty="0"/>
              <a:t> </a:t>
            </a:r>
            <a:r>
              <a:rPr lang="fr-FR" baseline="0" dirty="0" err="1"/>
              <a:t>against</a:t>
            </a:r>
            <a:r>
              <a:rPr lang="fr-FR" baseline="0" dirty="0"/>
              <a:t> parasites by </a:t>
            </a:r>
            <a:r>
              <a:rPr lang="fr-FR" baseline="0" dirty="0" err="1"/>
              <a:t>producing</a:t>
            </a:r>
            <a:r>
              <a:rPr lang="fr-FR" baseline="0" dirty="0"/>
              <a:t> </a:t>
            </a:r>
            <a:r>
              <a:rPr lang="fr-FR" baseline="0" dirty="0" err="1"/>
              <a:t>toxins</a:t>
            </a:r>
            <a:r>
              <a:rPr lang="fr-FR" baseline="0" dirty="0"/>
              <a:t> </a:t>
            </a:r>
            <a:r>
              <a:rPr lang="fr-FR" baseline="0" dirty="0" err="1"/>
              <a:t>directed</a:t>
            </a:r>
            <a:r>
              <a:rPr lang="fr-FR" baseline="0" dirty="0"/>
              <a:t> </a:t>
            </a:r>
            <a:r>
              <a:rPr lang="fr-FR" baseline="0" dirty="0" err="1"/>
              <a:t>against</a:t>
            </a:r>
            <a:r>
              <a:rPr lang="fr-FR" baseline="0" dirty="0"/>
              <a:t> parasites or </a:t>
            </a:r>
            <a:r>
              <a:rPr lang="fr-FR" baseline="0" dirty="0" err="1"/>
              <a:t>through</a:t>
            </a:r>
            <a:r>
              <a:rPr lang="fr-FR" baseline="0" dirty="0"/>
              <a:t> </a:t>
            </a:r>
            <a:r>
              <a:rPr lang="fr-FR" baseline="0" dirty="0" err="1"/>
              <a:t>competition</a:t>
            </a:r>
            <a:r>
              <a:rPr lang="fr-FR" baseline="0" dirty="0"/>
              <a:t> for </a:t>
            </a:r>
            <a:r>
              <a:rPr lang="fr-FR" baseline="0" dirty="0" err="1"/>
              <a:t>nutrients</a:t>
            </a:r>
            <a:r>
              <a:rPr lang="fr-FR" baseline="0" dirty="0"/>
              <a:t>.  </a:t>
            </a:r>
            <a:r>
              <a:rPr lang="fr-FR" baseline="0" dirty="0" err="1"/>
              <a:t>They</a:t>
            </a:r>
            <a:r>
              <a:rPr lang="fr-FR" baseline="0" dirty="0"/>
              <a:t> can </a:t>
            </a:r>
            <a:r>
              <a:rPr lang="fr-FR" baseline="0" dirty="0" err="1"/>
              <a:t>even</a:t>
            </a:r>
            <a:r>
              <a:rPr lang="fr-FR" baseline="0" dirty="0"/>
              <a:t> </a:t>
            </a:r>
            <a:r>
              <a:rPr lang="fr-FR" baseline="0" dirty="0" err="1"/>
              <a:t>co-evolve</a:t>
            </a:r>
            <a:r>
              <a:rPr lang="fr-FR" baseline="0" dirty="0"/>
              <a:t> </a:t>
            </a:r>
            <a:r>
              <a:rPr lang="fr-FR" baseline="0" dirty="0" err="1"/>
              <a:t>directly</a:t>
            </a:r>
            <a:r>
              <a:rPr lang="fr-FR" baseline="0" dirty="0"/>
              <a:t> </a:t>
            </a:r>
            <a:r>
              <a:rPr lang="fr-FR" baseline="0" dirty="0" err="1"/>
              <a:t>with</a:t>
            </a:r>
            <a:r>
              <a:rPr lang="fr-FR" baseline="0" dirty="0"/>
              <a:t> the parasites, in lieu of </a:t>
            </a:r>
            <a:r>
              <a:rPr lang="fr-FR" baseline="0" dirty="0" err="1"/>
              <a:t>their</a:t>
            </a:r>
            <a:r>
              <a:rPr lang="fr-FR" baseline="0" dirty="0"/>
              <a:t> hosts.</a:t>
            </a:r>
            <a:endParaRPr lang="en-US" dirty="0"/>
          </a:p>
        </p:txBody>
      </p:sp>
      <p:sp>
        <p:nvSpPr>
          <p:cNvPr id="4" name="Slide Number Placeholder 3"/>
          <p:cNvSpPr>
            <a:spLocks noGrp="1"/>
          </p:cNvSpPr>
          <p:nvPr>
            <p:ph type="sldNum" sz="quarter" idx="10"/>
          </p:nvPr>
        </p:nvSpPr>
        <p:spPr/>
        <p:txBody>
          <a:bodyPr/>
          <a:lstStyle/>
          <a:p>
            <a:fld id="{E589257B-B7BD-4CB4-AC7E-D62162929AF9}" type="slidenum">
              <a:rPr lang="en-US" smtClean="0"/>
              <a:t>4</a:t>
            </a:fld>
            <a:endParaRPr lang="en-US"/>
          </a:p>
        </p:txBody>
      </p:sp>
    </p:spTree>
    <p:extLst>
      <p:ext uri="{BB962C8B-B14F-4D97-AF65-F5344CB8AC3E}">
        <p14:creationId xmlns:p14="http://schemas.microsoft.com/office/powerpoint/2010/main" val="1316186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Can parasite respond to this? Laboratory controlled and field experiments from various labs, and biological system have shown an alteration of the host microbiome  during parasite infection. However, it is yet unknown whether this is part of a defense mechanism from the host, if this is beneficial for the parasite, or if it is merely a side effect of infection. </a:t>
            </a:r>
          </a:p>
        </p:txBody>
      </p:sp>
      <p:sp>
        <p:nvSpPr>
          <p:cNvPr id="4" name="Slide Number Placeholder 3"/>
          <p:cNvSpPr>
            <a:spLocks noGrp="1"/>
          </p:cNvSpPr>
          <p:nvPr>
            <p:ph type="sldNum" sz="quarter" idx="10"/>
          </p:nvPr>
        </p:nvSpPr>
        <p:spPr/>
        <p:txBody>
          <a:bodyPr/>
          <a:lstStyle/>
          <a:p>
            <a:fld id="{E589257B-B7BD-4CB4-AC7E-D62162929AF9}" type="slidenum">
              <a:rPr lang="en-US" smtClean="0"/>
              <a:t>5</a:t>
            </a:fld>
            <a:endParaRPr lang="en-US"/>
          </a:p>
        </p:txBody>
      </p:sp>
    </p:spTree>
    <p:extLst>
      <p:ext uri="{BB962C8B-B14F-4D97-AF65-F5344CB8AC3E}">
        <p14:creationId xmlns:p14="http://schemas.microsoft.com/office/powerpoint/2010/main" val="16862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What about parasites? Can parasites be considered </a:t>
            </a:r>
            <a:r>
              <a:rPr lang="en-US" dirty="0" err="1"/>
              <a:t>holobiont</a:t>
            </a:r>
            <a:r>
              <a:rPr lang="en-US" dirty="0"/>
              <a:t> as well? Yes. Viruses and bacteria have been found in a range of different parasites.</a:t>
            </a:r>
            <a:r>
              <a:rPr lang="en-US" baseline="0" dirty="0"/>
              <a:t> In particular in insects there are strong evidence for the beneficial role of bacteria, and viruses in the infection process. </a:t>
            </a:r>
            <a:endParaRPr lang="en-US" dirty="0"/>
          </a:p>
        </p:txBody>
      </p:sp>
      <p:sp>
        <p:nvSpPr>
          <p:cNvPr id="4" name="Slide Number Placeholder 3"/>
          <p:cNvSpPr>
            <a:spLocks noGrp="1"/>
          </p:cNvSpPr>
          <p:nvPr>
            <p:ph type="sldNum" sz="quarter" idx="10"/>
          </p:nvPr>
        </p:nvSpPr>
        <p:spPr/>
        <p:txBody>
          <a:bodyPr/>
          <a:lstStyle/>
          <a:p>
            <a:fld id="{E589257B-B7BD-4CB4-AC7E-D62162929AF9}" type="slidenum">
              <a:rPr lang="en-US" smtClean="0"/>
              <a:t>6</a:t>
            </a:fld>
            <a:endParaRPr lang="en-US"/>
          </a:p>
        </p:txBody>
      </p:sp>
    </p:spTree>
    <p:extLst>
      <p:ext uri="{BB962C8B-B14F-4D97-AF65-F5344CB8AC3E}">
        <p14:creationId xmlns:p14="http://schemas.microsoft.com/office/powerpoint/2010/main" val="216309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Helminths,</a:t>
            </a:r>
            <a:r>
              <a:rPr lang="en-US" baseline="0" dirty="0"/>
              <a:t> in particular nematodes and trematodes have long been known to carry bacteria. </a:t>
            </a:r>
            <a:r>
              <a:rPr lang="en-US" baseline="0" dirty="0" err="1"/>
              <a:t>Wolbachia</a:t>
            </a:r>
            <a:r>
              <a:rPr lang="en-US" baseline="0" dirty="0"/>
              <a:t> has high prevalence in nematodes and is responsible for many symptoms associated with severe diseases, such as elephantiasis shown on this picture, and </a:t>
            </a:r>
            <a:r>
              <a:rPr lang="en-US" baseline="0" dirty="0" err="1"/>
              <a:t>Neorickettsia</a:t>
            </a:r>
            <a:r>
              <a:rPr lang="en-US" baseline="0" dirty="0"/>
              <a:t> has high prevalence in </a:t>
            </a:r>
            <a:r>
              <a:rPr lang="en-US" baseline="0" dirty="0" err="1"/>
              <a:t>digenean</a:t>
            </a:r>
            <a:r>
              <a:rPr lang="en-US" baseline="0" dirty="0"/>
              <a:t> trematodes and can also cause numerous diseases such as salmon poisoning disease in dogs and Horse fever. However, most</a:t>
            </a:r>
            <a:r>
              <a:rPr lang="en-US" dirty="0"/>
              <a:t> studies have focused on a single microbe of interest and the presence of other microbes is unknown.</a:t>
            </a:r>
            <a:r>
              <a:rPr lang="en-US" baseline="0" dirty="0"/>
              <a:t> </a:t>
            </a:r>
            <a:endParaRPr lang="en-US" dirty="0"/>
          </a:p>
        </p:txBody>
      </p:sp>
      <p:sp>
        <p:nvSpPr>
          <p:cNvPr id="4" name="Slide Number Placeholder 3"/>
          <p:cNvSpPr>
            <a:spLocks noGrp="1"/>
          </p:cNvSpPr>
          <p:nvPr>
            <p:ph type="sldNum" sz="quarter" idx="10"/>
          </p:nvPr>
        </p:nvSpPr>
        <p:spPr/>
        <p:txBody>
          <a:bodyPr/>
          <a:lstStyle/>
          <a:p>
            <a:fld id="{E589257B-B7BD-4CB4-AC7E-D62162929AF9}" type="slidenum">
              <a:rPr lang="en-US" smtClean="0"/>
              <a:t>7</a:t>
            </a:fld>
            <a:endParaRPr lang="en-US"/>
          </a:p>
        </p:txBody>
      </p:sp>
    </p:spTree>
    <p:extLst>
      <p:ext uri="{BB962C8B-B14F-4D97-AF65-F5344CB8AC3E}">
        <p14:creationId xmlns:p14="http://schemas.microsoft.com/office/powerpoint/2010/main" val="216309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Until</a:t>
            </a:r>
            <a:r>
              <a:rPr lang="en-US" baseline="0" dirty="0"/>
              <a:t> now, </a:t>
            </a:r>
            <a:r>
              <a:rPr lang="en-US" baseline="0" dirty="0" err="1"/>
              <a:t>cestodes</a:t>
            </a:r>
            <a:r>
              <a:rPr lang="en-US" baseline="0" dirty="0"/>
              <a:t>, that do not have a digestive system and develop in the body cavity of their host were considered sterile. But my PhD student Megan Hahn found a complex microbiome and two new species of negative strand RNA viruses in </a:t>
            </a:r>
            <a:r>
              <a:rPr lang="en-US" baseline="0" dirty="0" err="1"/>
              <a:t>Schistocephalus</a:t>
            </a:r>
            <a:r>
              <a:rPr lang="en-US" baseline="0" dirty="0"/>
              <a:t> solidus, suggesting that other </a:t>
            </a:r>
            <a:r>
              <a:rPr lang="en-US" baseline="0" dirty="0" err="1"/>
              <a:t>cestodes</a:t>
            </a:r>
            <a:r>
              <a:rPr lang="en-US" baseline="0" dirty="0"/>
              <a:t> may also carry a microbiome.</a:t>
            </a:r>
            <a:endParaRPr lang="en-US" dirty="0"/>
          </a:p>
        </p:txBody>
      </p:sp>
      <p:sp>
        <p:nvSpPr>
          <p:cNvPr id="4" name="Slide Number Placeholder 3"/>
          <p:cNvSpPr>
            <a:spLocks noGrp="1"/>
          </p:cNvSpPr>
          <p:nvPr>
            <p:ph type="sldNum" sz="quarter" idx="10"/>
          </p:nvPr>
        </p:nvSpPr>
        <p:spPr/>
        <p:txBody>
          <a:bodyPr/>
          <a:lstStyle/>
          <a:p>
            <a:fld id="{E589257B-B7BD-4CB4-AC7E-D62162929AF9}" type="slidenum">
              <a:rPr lang="en-US" smtClean="0"/>
              <a:t>8</a:t>
            </a:fld>
            <a:endParaRPr lang="en-US"/>
          </a:p>
        </p:txBody>
      </p:sp>
    </p:spTree>
    <p:extLst>
      <p:ext uri="{BB962C8B-B14F-4D97-AF65-F5344CB8AC3E}">
        <p14:creationId xmlns:p14="http://schemas.microsoft.com/office/powerpoint/2010/main" val="216309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In protozoans as well there as been multiple observations of virus like particles</a:t>
            </a:r>
            <a:r>
              <a:rPr lang="en-US" baseline="0" dirty="0"/>
              <a:t> by electron microscopy. However, in most cases the viruses have not been characterized further. The microbiome of T. vaginalis is probably the best characterized. We now know that it is a vector of the bacteria Mycoplasma </a:t>
            </a:r>
            <a:r>
              <a:rPr lang="en-US" baseline="0" dirty="0" err="1"/>
              <a:t>hominis</a:t>
            </a:r>
            <a:r>
              <a:rPr lang="en-US" baseline="0" dirty="0"/>
              <a:t>, that causes sever </a:t>
            </a:r>
            <a:r>
              <a:rPr lang="en-US" baseline="0" dirty="0" err="1"/>
              <a:t>bacterioses</a:t>
            </a:r>
            <a:r>
              <a:rPr lang="en-US" baseline="0" dirty="0"/>
              <a:t> and enhances Trichomonas </a:t>
            </a:r>
            <a:r>
              <a:rPr lang="en-US" baseline="0" dirty="0" err="1"/>
              <a:t>cytopathogenicity</a:t>
            </a:r>
            <a:r>
              <a:rPr lang="en-US" baseline="0" dirty="0"/>
              <a:t>. It is also associated with a virus, called </a:t>
            </a:r>
            <a:r>
              <a:rPr lang="en-US" baseline="0" dirty="0" err="1"/>
              <a:t>trichomonavirus</a:t>
            </a:r>
            <a:r>
              <a:rPr lang="en-US" baseline="0" dirty="0"/>
              <a:t> and different strains result in different symptoms. Most importantly killing the parasite by using </a:t>
            </a:r>
            <a:r>
              <a:rPr lang="en-US" baseline="0" dirty="0" err="1"/>
              <a:t>antiparasitic</a:t>
            </a:r>
            <a:r>
              <a:rPr lang="en-US" baseline="0" dirty="0"/>
              <a:t> drugs releases the microbes, which can worsen the symptoms. </a:t>
            </a:r>
            <a:r>
              <a:rPr lang="en-US" dirty="0"/>
              <a:t> </a:t>
            </a:r>
          </a:p>
        </p:txBody>
      </p:sp>
      <p:sp>
        <p:nvSpPr>
          <p:cNvPr id="4" name="Slide Number Placeholder 3"/>
          <p:cNvSpPr>
            <a:spLocks noGrp="1"/>
          </p:cNvSpPr>
          <p:nvPr>
            <p:ph type="sldNum" sz="quarter" idx="10"/>
          </p:nvPr>
        </p:nvSpPr>
        <p:spPr/>
        <p:txBody>
          <a:bodyPr/>
          <a:lstStyle/>
          <a:p>
            <a:fld id="{E589257B-B7BD-4CB4-AC7E-D62162929AF9}" type="slidenum">
              <a:rPr lang="en-US" smtClean="0"/>
              <a:t>9</a:t>
            </a:fld>
            <a:endParaRPr lang="en-US"/>
          </a:p>
        </p:txBody>
      </p:sp>
    </p:spTree>
    <p:extLst>
      <p:ext uri="{BB962C8B-B14F-4D97-AF65-F5344CB8AC3E}">
        <p14:creationId xmlns:p14="http://schemas.microsoft.com/office/powerpoint/2010/main" val="216309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02D98F-D2CA-48B6-AC94-C4CEF2995193}"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198271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02D98F-D2CA-48B6-AC94-C4CEF2995193}"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327356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02D98F-D2CA-48B6-AC94-C4CEF2995193}"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204024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02D98F-D2CA-48B6-AC94-C4CEF2995193}"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139686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02D98F-D2CA-48B6-AC94-C4CEF2995193}"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330094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02D98F-D2CA-48B6-AC94-C4CEF2995193}"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4008395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02D98F-D2CA-48B6-AC94-C4CEF2995193}" type="datetimeFigureOut">
              <a:rPr lang="en-US" smtClean="0"/>
              <a:t>5/2/2018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141275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02D98F-D2CA-48B6-AC94-C4CEF2995193}" type="datetimeFigureOut">
              <a:rPr lang="en-US" smtClean="0"/>
              <a:t>5/2/2018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560486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02D98F-D2CA-48B6-AC94-C4CEF2995193}" type="datetimeFigureOut">
              <a:rPr lang="en-US" smtClean="0"/>
              <a:t>5/2/2018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87896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02D98F-D2CA-48B6-AC94-C4CEF2995193}"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3081316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02D98F-D2CA-48B6-AC94-C4CEF2995193}"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A19B4B-2B36-4D21-AA8C-D4CE8E592E35}" type="slidenum">
              <a:rPr lang="en-US" smtClean="0"/>
              <a:t>‹#›</a:t>
            </a:fld>
            <a:endParaRPr lang="en-US"/>
          </a:p>
        </p:txBody>
      </p:sp>
    </p:spTree>
    <p:extLst>
      <p:ext uri="{BB962C8B-B14F-4D97-AF65-F5344CB8AC3E}">
        <p14:creationId xmlns:p14="http://schemas.microsoft.com/office/powerpoint/2010/main" val="3459216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D98F-D2CA-48B6-AC94-C4CEF2995193}" type="datetimeFigureOut">
              <a:rPr lang="en-US" smtClean="0"/>
              <a:t>5/2/2018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19B4B-2B36-4D21-AA8C-D4CE8E592E35}" type="slidenum">
              <a:rPr lang="en-US" smtClean="0"/>
              <a:t>‹#›</a:t>
            </a:fld>
            <a:endParaRPr lang="en-US"/>
          </a:p>
        </p:txBody>
      </p:sp>
    </p:spTree>
    <p:extLst>
      <p:ext uri="{BB962C8B-B14F-4D97-AF65-F5344CB8AC3E}">
        <p14:creationId xmlns:p14="http://schemas.microsoft.com/office/powerpoint/2010/main" val="5544968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747620"/>
            <a:ext cx="6553200" cy="954106"/>
          </a:xfrm>
        </p:spPr>
        <p:txBody>
          <a:bodyPr anchor="t">
            <a:noAutofit/>
          </a:bodyPr>
          <a:lstStyle/>
          <a:p>
            <a:pPr algn="l"/>
            <a:r>
              <a:rPr lang="en-US" sz="2000" b="1" dirty="0">
                <a:latin typeface="Cambria" panose="02040503050406030204" pitchFamily="18" charset="0"/>
                <a:cs typeface="Times New Roman" panose="02020603050405020304" pitchFamily="18" charset="0"/>
              </a:rPr>
              <a:t>Nolwenn M. Dheilly</a:t>
            </a:r>
            <a:br>
              <a:rPr lang="en-US" sz="2000" b="1" dirty="0">
                <a:latin typeface="Cambria" panose="02040503050406030204" pitchFamily="18" charset="0"/>
                <a:cs typeface="Times New Roman" panose="02020603050405020304" pitchFamily="18" charset="0"/>
              </a:rPr>
            </a:br>
            <a:r>
              <a:rPr lang="en-US" sz="2000" b="1" dirty="0">
                <a:latin typeface="Cambria" panose="02040503050406030204" pitchFamily="18" charset="0"/>
                <a:cs typeface="Times New Roman" panose="02020603050405020304" pitchFamily="18" charset="0"/>
              </a:rPr>
              <a:t>Assistant Professor</a:t>
            </a:r>
          </a:p>
        </p:txBody>
      </p:sp>
      <p:sp>
        <p:nvSpPr>
          <p:cNvPr id="4" name="TextBox 3"/>
          <p:cNvSpPr txBox="1"/>
          <p:nvPr/>
        </p:nvSpPr>
        <p:spPr>
          <a:xfrm>
            <a:off x="1219200" y="3846493"/>
            <a:ext cx="9906000" cy="1323439"/>
          </a:xfrm>
          <a:prstGeom prst="rect">
            <a:avLst/>
          </a:prstGeom>
          <a:noFill/>
        </p:spPr>
        <p:txBody>
          <a:bodyPr wrap="square" rtlCol="0">
            <a:spAutoFit/>
          </a:bodyPr>
          <a:lstStyle/>
          <a:p>
            <a:pPr algn="ctr"/>
            <a:r>
              <a:rPr lang="en-US" sz="4000" b="1" dirty="0">
                <a:solidFill>
                  <a:schemeClr val="tx1">
                    <a:lumMod val="65000"/>
                    <a:lumOff val="35000"/>
                  </a:schemeClr>
                </a:solidFill>
              </a:rPr>
              <a:t>THE PARASITE MICROBIOME PROJECT</a:t>
            </a:r>
          </a:p>
          <a:p>
            <a:endParaRPr lang="en-US" sz="4000" b="1" dirty="0">
              <a:solidFill>
                <a:schemeClr val="tx1">
                  <a:lumMod val="65000"/>
                  <a:lumOff val="3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54286"/>
            <a:ext cx="2743200" cy="84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p:cNvCxnSpPr>
          <p:nvPr/>
        </p:nvCxnSpPr>
        <p:spPr>
          <a:xfrm>
            <a:off x="1295400" y="3581400"/>
            <a:ext cx="9753600"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663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transmission of microbes</a:t>
            </a:r>
          </a:p>
        </p:txBody>
      </p:sp>
      <p:sp>
        <p:nvSpPr>
          <p:cNvPr id="3" name="Content Placeholder 2"/>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74132DCD-5FD8-40F7-9656-F224257064D2}"/>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566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B70D17C-109D-43F7-99E0-A03AAD738360}"/>
              </a:ext>
            </a:extLst>
          </p:cNvPr>
          <p:cNvSpPr>
            <a:spLocks noGrp="1"/>
          </p:cNvSpPr>
          <p:nvPr>
            <p:ph type="title"/>
          </p:nvPr>
        </p:nvSpPr>
        <p:spPr>
          <a:xfrm>
            <a:off x="5847" y="309205"/>
            <a:ext cx="12192000" cy="1006819"/>
          </a:xfrm>
          <a:noFill/>
        </p:spPr>
        <p:txBody>
          <a:bodyPr>
            <a:normAutofit/>
          </a:bodyPr>
          <a:lstStyle/>
          <a:p>
            <a:pPr algn="l"/>
            <a:r>
              <a:rPr lang="en-US" dirty="0"/>
              <a:t>	</a:t>
            </a:r>
            <a:r>
              <a:rPr lang="en-US" i="1" dirty="0"/>
              <a:t>D. </a:t>
            </a:r>
            <a:r>
              <a:rPr lang="en-US" i="1" dirty="0" err="1"/>
              <a:t>coccinellae</a:t>
            </a:r>
            <a:r>
              <a:rPr lang="en-US" i="1" dirty="0"/>
              <a:t> </a:t>
            </a:r>
            <a:r>
              <a:rPr lang="en-US" dirty="0"/>
              <a:t>and </a:t>
            </a:r>
            <a:r>
              <a:rPr lang="en-US" i="1" dirty="0"/>
              <a:t>C. </a:t>
            </a:r>
            <a:r>
              <a:rPr lang="en-US" i="1" dirty="0" err="1"/>
              <a:t>maculata</a:t>
            </a:r>
            <a:endParaRPr lang="en-US" i="1" dirty="0"/>
          </a:p>
        </p:txBody>
      </p:sp>
      <p:pic>
        <p:nvPicPr>
          <p:cNvPr id="4" name="Picture 3">
            <a:extLst>
              <a:ext uri="{FF2B5EF4-FFF2-40B4-BE49-F238E27FC236}">
                <a16:creationId xmlns:a16="http://schemas.microsoft.com/office/drawing/2014/main" id="{1E062962-214E-4407-9C60-C5E18C4FFFE6}"/>
              </a:ext>
            </a:extLst>
          </p:cNvPr>
          <p:cNvPicPr>
            <a:picLocks noChangeAspect="1"/>
          </p:cNvPicPr>
          <p:nvPr/>
        </p:nvPicPr>
        <p:blipFill>
          <a:blip r:embed="rId3"/>
          <a:stretch>
            <a:fillRect/>
          </a:stretch>
        </p:blipFill>
        <p:spPr>
          <a:xfrm>
            <a:off x="134768" y="1223752"/>
            <a:ext cx="2214923" cy="2090576"/>
          </a:xfrm>
          <a:prstGeom prst="rect">
            <a:avLst/>
          </a:prstGeom>
        </p:spPr>
      </p:pic>
      <p:sp>
        <p:nvSpPr>
          <p:cNvPr id="5" name="TextBox 4">
            <a:extLst>
              <a:ext uri="{FF2B5EF4-FFF2-40B4-BE49-F238E27FC236}">
                <a16:creationId xmlns:a16="http://schemas.microsoft.com/office/drawing/2014/main" id="{86088E5C-6DAB-40A4-995C-EA9699F16B0E}"/>
              </a:ext>
            </a:extLst>
          </p:cNvPr>
          <p:cNvSpPr txBox="1"/>
          <p:nvPr/>
        </p:nvSpPr>
        <p:spPr>
          <a:xfrm>
            <a:off x="2332138" y="1400961"/>
            <a:ext cx="4118995" cy="1631216"/>
          </a:xfrm>
          <a:prstGeom prst="rect">
            <a:avLst/>
          </a:prstGeom>
          <a:noFill/>
        </p:spPr>
        <p:txBody>
          <a:bodyPr wrap="square" rtlCol="0">
            <a:spAutoFit/>
          </a:bodyPr>
          <a:lstStyle/>
          <a:p>
            <a:r>
              <a:rPr lang="en-US" sz="2000" dirty="0"/>
              <a:t>Parasitic wasp: </a:t>
            </a:r>
            <a:r>
              <a:rPr lang="en-US" sz="2000" i="1" dirty="0" err="1"/>
              <a:t>Dinocampus</a:t>
            </a:r>
            <a:r>
              <a:rPr lang="en-US" sz="2000" i="1" dirty="0"/>
              <a:t> </a:t>
            </a:r>
            <a:r>
              <a:rPr lang="en-US" sz="2000" i="1" dirty="0" err="1"/>
              <a:t>coccinellae</a:t>
            </a:r>
            <a:endParaRPr lang="en-US" sz="2000" i="1" dirty="0"/>
          </a:p>
          <a:p>
            <a:endParaRPr lang="en-US" sz="2000" dirty="0"/>
          </a:p>
          <a:p>
            <a:endParaRPr lang="en-US" sz="2000" dirty="0"/>
          </a:p>
          <a:p>
            <a:endParaRPr lang="en-US" sz="2000" dirty="0"/>
          </a:p>
        </p:txBody>
      </p:sp>
      <p:pic>
        <p:nvPicPr>
          <p:cNvPr id="6" name="Picture 5">
            <a:extLst>
              <a:ext uri="{FF2B5EF4-FFF2-40B4-BE49-F238E27FC236}">
                <a16:creationId xmlns:a16="http://schemas.microsoft.com/office/drawing/2014/main" id="{2071A98E-1EA1-443E-ACE7-C05449A8213F}"/>
              </a:ext>
            </a:extLst>
          </p:cNvPr>
          <p:cNvPicPr>
            <a:picLocks noChangeAspect="1"/>
          </p:cNvPicPr>
          <p:nvPr/>
        </p:nvPicPr>
        <p:blipFill>
          <a:blip r:embed="rId4"/>
          <a:stretch>
            <a:fillRect/>
          </a:stretch>
        </p:blipFill>
        <p:spPr>
          <a:xfrm>
            <a:off x="6358768" y="1252918"/>
            <a:ext cx="2352613" cy="2061410"/>
          </a:xfrm>
          <a:prstGeom prst="rect">
            <a:avLst/>
          </a:prstGeom>
        </p:spPr>
      </p:pic>
      <p:sp>
        <p:nvSpPr>
          <p:cNvPr id="7" name="Rectangle 6">
            <a:extLst>
              <a:ext uri="{FF2B5EF4-FFF2-40B4-BE49-F238E27FC236}">
                <a16:creationId xmlns:a16="http://schemas.microsoft.com/office/drawing/2014/main" id="{8113D597-0634-4F19-919B-527D922C3DC0}"/>
              </a:ext>
            </a:extLst>
          </p:cNvPr>
          <p:cNvSpPr/>
          <p:nvPr/>
        </p:nvSpPr>
        <p:spPr>
          <a:xfrm>
            <a:off x="8711381" y="1349109"/>
            <a:ext cx="3172663" cy="400110"/>
          </a:xfrm>
          <a:prstGeom prst="rect">
            <a:avLst/>
          </a:prstGeom>
        </p:spPr>
        <p:txBody>
          <a:bodyPr wrap="none">
            <a:spAutoFit/>
          </a:bodyPr>
          <a:lstStyle/>
          <a:p>
            <a:r>
              <a:rPr lang="en-US" sz="2000" dirty="0"/>
              <a:t>Host: </a:t>
            </a:r>
            <a:r>
              <a:rPr lang="en-US" sz="2000" i="1" dirty="0" err="1"/>
              <a:t>Coleomegilla</a:t>
            </a:r>
            <a:r>
              <a:rPr lang="en-US" sz="2000" i="1" dirty="0"/>
              <a:t> </a:t>
            </a:r>
            <a:r>
              <a:rPr lang="en-US" sz="2000" i="1" dirty="0" err="1"/>
              <a:t>maculata</a:t>
            </a:r>
            <a:endParaRPr lang="en-US" sz="2000" i="1" dirty="0"/>
          </a:p>
        </p:txBody>
      </p:sp>
      <p:pic>
        <p:nvPicPr>
          <p:cNvPr id="187" name="Picture 5">
            <a:extLst>
              <a:ext uri="{FF2B5EF4-FFF2-40B4-BE49-F238E27FC236}">
                <a16:creationId xmlns:a16="http://schemas.microsoft.com/office/drawing/2014/main" id="{DC640110-4AB3-4E23-BF6D-18A3A2CD73A1}"/>
              </a:ext>
            </a:extLst>
          </p:cNvPr>
          <p:cNvPicPr>
            <a:picLocks noChangeAspect="1" noChangeArrowheads="1"/>
          </p:cNvPicPr>
          <p:nvPr/>
        </p:nvPicPr>
        <p:blipFill>
          <a:blip r:embed="rId5" cstate="print"/>
          <a:srcRect l="30513" b="24476"/>
          <a:stretch>
            <a:fillRect/>
          </a:stretch>
        </p:blipFill>
        <p:spPr bwMode="auto">
          <a:xfrm>
            <a:off x="1234531" y="4808849"/>
            <a:ext cx="1207990" cy="739520"/>
          </a:xfrm>
          <a:prstGeom prst="rect">
            <a:avLst/>
          </a:prstGeom>
          <a:noFill/>
          <a:ln w="9525">
            <a:noFill/>
            <a:miter lim="800000"/>
            <a:headEnd/>
            <a:tailEnd/>
          </a:ln>
        </p:spPr>
      </p:pic>
      <p:sp>
        <p:nvSpPr>
          <p:cNvPr id="188" name="Ellipse 57">
            <a:extLst>
              <a:ext uri="{FF2B5EF4-FFF2-40B4-BE49-F238E27FC236}">
                <a16:creationId xmlns:a16="http://schemas.microsoft.com/office/drawing/2014/main" id="{F3E7571F-4187-4CE1-8B00-4EA72896A2A8}"/>
              </a:ext>
            </a:extLst>
          </p:cNvPr>
          <p:cNvSpPr/>
          <p:nvPr/>
        </p:nvSpPr>
        <p:spPr>
          <a:xfrm>
            <a:off x="1434201" y="5051774"/>
            <a:ext cx="155386" cy="137694"/>
          </a:xfrm>
          <a:prstGeom prst="ellipse">
            <a:avLst/>
          </a:prstGeom>
          <a:gradFill flip="none" rotWithShape="1">
            <a:gsLst>
              <a:gs pos="0">
                <a:srgbClr val="FAFFC6"/>
              </a:gs>
              <a:gs pos="100000">
                <a:srgbClr val="E7DF96"/>
              </a:gs>
              <a:gs pos="46000">
                <a:srgbClr val="FAFFC6"/>
              </a:gs>
            </a:gsLst>
            <a:path path="shape">
              <a:fillToRect l="50000" t="50000" r="50000" b="50000"/>
            </a:path>
            <a:tileRect/>
          </a:gra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latin typeface="Helvetica"/>
              <a:cs typeface="Helvetica"/>
            </a:endParaRPr>
          </a:p>
        </p:txBody>
      </p:sp>
      <p:pic>
        <p:nvPicPr>
          <p:cNvPr id="189" name="Picture 4">
            <a:extLst>
              <a:ext uri="{FF2B5EF4-FFF2-40B4-BE49-F238E27FC236}">
                <a16:creationId xmlns:a16="http://schemas.microsoft.com/office/drawing/2014/main" id="{76E135F7-6E41-402B-8998-5E50D5E90736}"/>
              </a:ext>
            </a:extLst>
          </p:cNvPr>
          <p:cNvPicPr>
            <a:picLocks noChangeAspect="1" noChangeArrowheads="1"/>
          </p:cNvPicPr>
          <p:nvPr/>
        </p:nvPicPr>
        <p:blipFill>
          <a:blip r:embed="rId6" cstate="print"/>
          <a:srcRect r="56039"/>
          <a:stretch>
            <a:fillRect/>
          </a:stretch>
        </p:blipFill>
        <p:spPr bwMode="auto">
          <a:xfrm>
            <a:off x="208761" y="4376756"/>
            <a:ext cx="1017527" cy="1171611"/>
          </a:xfrm>
          <a:prstGeom prst="rect">
            <a:avLst/>
          </a:prstGeom>
          <a:noFill/>
          <a:ln w="9525">
            <a:noFill/>
            <a:miter lim="800000"/>
            <a:headEnd/>
            <a:tailEnd/>
          </a:ln>
        </p:spPr>
      </p:pic>
      <p:pic>
        <p:nvPicPr>
          <p:cNvPr id="193" name="Picture 5">
            <a:extLst>
              <a:ext uri="{FF2B5EF4-FFF2-40B4-BE49-F238E27FC236}">
                <a16:creationId xmlns:a16="http://schemas.microsoft.com/office/drawing/2014/main" id="{74B4FCC7-E5E5-4EB1-A480-82A38F598D9C}"/>
              </a:ext>
            </a:extLst>
          </p:cNvPr>
          <p:cNvPicPr>
            <a:picLocks noChangeAspect="1" noChangeArrowheads="1"/>
          </p:cNvPicPr>
          <p:nvPr/>
        </p:nvPicPr>
        <p:blipFill>
          <a:blip r:embed="rId7" cstate="print"/>
          <a:srcRect l="30513" b="24476"/>
          <a:stretch>
            <a:fillRect/>
          </a:stretch>
        </p:blipFill>
        <p:spPr bwMode="auto">
          <a:xfrm>
            <a:off x="10012813" y="4862701"/>
            <a:ext cx="1351922" cy="770035"/>
          </a:xfrm>
          <a:prstGeom prst="rect">
            <a:avLst/>
          </a:prstGeom>
          <a:noFill/>
          <a:ln w="9525">
            <a:noFill/>
            <a:miter lim="800000"/>
            <a:headEnd/>
            <a:tailEnd/>
          </a:ln>
        </p:spPr>
      </p:pic>
      <p:grpSp>
        <p:nvGrpSpPr>
          <p:cNvPr id="194" name="Grouper 156">
            <a:extLst>
              <a:ext uri="{FF2B5EF4-FFF2-40B4-BE49-F238E27FC236}">
                <a16:creationId xmlns:a16="http://schemas.microsoft.com/office/drawing/2014/main" id="{307FFB82-CC85-4C59-BCF9-E8E65B58B732}"/>
              </a:ext>
            </a:extLst>
          </p:cNvPr>
          <p:cNvGrpSpPr/>
          <p:nvPr/>
        </p:nvGrpSpPr>
        <p:grpSpPr>
          <a:xfrm>
            <a:off x="6184534" y="4516277"/>
            <a:ext cx="3320639" cy="1346381"/>
            <a:chOff x="4783752" y="5313069"/>
            <a:chExt cx="2154186" cy="829944"/>
          </a:xfrm>
        </p:grpSpPr>
        <p:sp>
          <p:nvSpPr>
            <p:cNvPr id="195" name="Arc 194">
              <a:extLst>
                <a:ext uri="{FF2B5EF4-FFF2-40B4-BE49-F238E27FC236}">
                  <a16:creationId xmlns:a16="http://schemas.microsoft.com/office/drawing/2014/main" id="{F40B51AD-A163-49E3-AB15-E1A125055B79}"/>
                </a:ext>
              </a:extLst>
            </p:cNvPr>
            <p:cNvSpPr/>
            <p:nvPr/>
          </p:nvSpPr>
          <p:spPr bwMode="auto">
            <a:xfrm rot="20427172" flipV="1">
              <a:off x="4783752" y="5465965"/>
              <a:ext cx="2154186" cy="677048"/>
            </a:xfrm>
            <a:prstGeom prst="arc">
              <a:avLst>
                <a:gd name="adj1" fmla="val 20224538"/>
                <a:gd name="adj2" fmla="val 18638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sz="1600" dirty="0">
                <a:latin typeface="Helvetica"/>
                <a:cs typeface="Helvetica"/>
              </a:endParaRPr>
            </a:p>
          </p:txBody>
        </p:sp>
        <p:cxnSp>
          <p:nvCxnSpPr>
            <p:cNvPr id="196" name="Connecteur droit 105">
              <a:extLst>
                <a:ext uri="{FF2B5EF4-FFF2-40B4-BE49-F238E27FC236}">
                  <a16:creationId xmlns:a16="http://schemas.microsoft.com/office/drawing/2014/main" id="{9EDB3437-1F87-4ACE-BF22-6E7A97E429DE}"/>
                </a:ext>
              </a:extLst>
            </p:cNvPr>
            <p:cNvCxnSpPr/>
            <p:nvPr/>
          </p:nvCxnSpPr>
          <p:spPr bwMode="auto">
            <a:xfrm rot="4795429">
              <a:off x="6777449" y="5334780"/>
              <a:ext cx="67022" cy="7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Connecteur droit 106">
              <a:extLst>
                <a:ext uri="{FF2B5EF4-FFF2-40B4-BE49-F238E27FC236}">
                  <a16:creationId xmlns:a16="http://schemas.microsoft.com/office/drawing/2014/main" id="{ED29A71D-4569-48F0-9022-121A4211B6D9}"/>
                </a:ext>
              </a:extLst>
            </p:cNvPr>
            <p:cNvCxnSpPr/>
            <p:nvPr/>
          </p:nvCxnSpPr>
          <p:spPr bwMode="auto">
            <a:xfrm rot="15595429" flipH="1">
              <a:off x="6839623" y="5307700"/>
              <a:ext cx="61550" cy="722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8" name="ZoneTexte 111">
            <a:extLst>
              <a:ext uri="{FF2B5EF4-FFF2-40B4-BE49-F238E27FC236}">
                <a16:creationId xmlns:a16="http://schemas.microsoft.com/office/drawing/2014/main" id="{AD50C626-EE93-4623-948A-03FCCCD0536A}"/>
              </a:ext>
            </a:extLst>
          </p:cNvPr>
          <p:cNvSpPr txBox="1"/>
          <p:nvPr/>
        </p:nvSpPr>
        <p:spPr>
          <a:xfrm>
            <a:off x="6073648" y="6155940"/>
            <a:ext cx="3729372" cy="400110"/>
          </a:xfrm>
          <a:prstGeom prst="rect">
            <a:avLst/>
          </a:prstGeom>
          <a:noFill/>
        </p:spPr>
        <p:txBody>
          <a:bodyPr wrap="square" rtlCol="0">
            <a:spAutoFit/>
          </a:bodyPr>
          <a:lstStyle/>
          <a:p>
            <a:pPr algn="ctr"/>
            <a:r>
              <a:rPr lang="en-US" sz="2000" b="1" dirty="0">
                <a:solidFill>
                  <a:srgbClr val="FF6600"/>
                </a:solidFill>
                <a:latin typeface="Helvetica"/>
                <a:cs typeface="Helvetica"/>
              </a:rPr>
              <a:t>« Bodyguard » behavior</a:t>
            </a:r>
          </a:p>
        </p:txBody>
      </p:sp>
      <p:sp>
        <p:nvSpPr>
          <p:cNvPr id="199" name="ZoneTexte 112">
            <a:extLst>
              <a:ext uri="{FF2B5EF4-FFF2-40B4-BE49-F238E27FC236}">
                <a16:creationId xmlns:a16="http://schemas.microsoft.com/office/drawing/2014/main" id="{445567F7-045A-47FD-AA84-81AD2CCA9EF8}"/>
              </a:ext>
            </a:extLst>
          </p:cNvPr>
          <p:cNvSpPr txBox="1"/>
          <p:nvPr/>
        </p:nvSpPr>
        <p:spPr>
          <a:xfrm>
            <a:off x="1226287" y="6191263"/>
            <a:ext cx="5345542" cy="412568"/>
          </a:xfrm>
          <a:prstGeom prst="rect">
            <a:avLst/>
          </a:prstGeom>
          <a:noFill/>
        </p:spPr>
        <p:txBody>
          <a:bodyPr wrap="square" rtlCol="0">
            <a:spAutoFit/>
          </a:bodyPr>
          <a:lstStyle/>
          <a:p>
            <a:pPr algn="ctr"/>
            <a:r>
              <a:rPr lang="en-US" sz="2000" dirty="0">
                <a:solidFill>
                  <a:srgbClr val="008000"/>
                </a:solidFill>
                <a:latin typeface="Helvetica"/>
                <a:cs typeface="Helvetica"/>
              </a:rPr>
              <a:t>Normal behavior</a:t>
            </a:r>
          </a:p>
        </p:txBody>
      </p:sp>
      <p:sp>
        <p:nvSpPr>
          <p:cNvPr id="200" name="ZoneTexte 113">
            <a:extLst>
              <a:ext uri="{FF2B5EF4-FFF2-40B4-BE49-F238E27FC236}">
                <a16:creationId xmlns:a16="http://schemas.microsoft.com/office/drawing/2014/main" id="{3907DC7B-0CF3-4893-825E-093ED5EDEA3A}"/>
              </a:ext>
            </a:extLst>
          </p:cNvPr>
          <p:cNvSpPr txBox="1"/>
          <p:nvPr/>
        </p:nvSpPr>
        <p:spPr>
          <a:xfrm>
            <a:off x="8894984" y="6176567"/>
            <a:ext cx="3137107" cy="412568"/>
          </a:xfrm>
          <a:prstGeom prst="rect">
            <a:avLst/>
          </a:prstGeom>
          <a:noFill/>
        </p:spPr>
        <p:txBody>
          <a:bodyPr wrap="square" rtlCol="0">
            <a:spAutoFit/>
          </a:bodyPr>
          <a:lstStyle/>
          <a:p>
            <a:pPr algn="ctr"/>
            <a:r>
              <a:rPr lang="en-US" sz="2000" dirty="0">
                <a:solidFill>
                  <a:srgbClr val="008000"/>
                </a:solidFill>
                <a:latin typeface="Helvetica"/>
                <a:cs typeface="Helvetica"/>
              </a:rPr>
              <a:t>Recovery</a:t>
            </a:r>
          </a:p>
        </p:txBody>
      </p:sp>
      <p:cxnSp>
        <p:nvCxnSpPr>
          <p:cNvPr id="201" name="Connecteur droit avec flèche 114">
            <a:extLst>
              <a:ext uri="{FF2B5EF4-FFF2-40B4-BE49-F238E27FC236}">
                <a16:creationId xmlns:a16="http://schemas.microsoft.com/office/drawing/2014/main" id="{398B870C-ABD0-47D0-80EC-4AC85F3F28CF}"/>
              </a:ext>
            </a:extLst>
          </p:cNvPr>
          <p:cNvCxnSpPr/>
          <p:nvPr/>
        </p:nvCxnSpPr>
        <p:spPr>
          <a:xfrm>
            <a:off x="113212" y="6116227"/>
            <a:ext cx="12016575"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2" name="Connecteur droit 115">
            <a:extLst>
              <a:ext uri="{FF2B5EF4-FFF2-40B4-BE49-F238E27FC236}">
                <a16:creationId xmlns:a16="http://schemas.microsoft.com/office/drawing/2014/main" id="{3A631054-5010-49EC-970D-534C0F2A7E7D}"/>
              </a:ext>
            </a:extLst>
          </p:cNvPr>
          <p:cNvCxnSpPr/>
          <p:nvPr/>
        </p:nvCxnSpPr>
        <p:spPr>
          <a:xfrm>
            <a:off x="134768" y="6116227"/>
            <a:ext cx="6165606" cy="3"/>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03" name="Connecteur droit 116">
            <a:extLst>
              <a:ext uri="{FF2B5EF4-FFF2-40B4-BE49-F238E27FC236}">
                <a16:creationId xmlns:a16="http://schemas.microsoft.com/office/drawing/2014/main" id="{02C7A978-E437-427C-A3D0-BE9CC6B45142}"/>
              </a:ext>
            </a:extLst>
          </p:cNvPr>
          <p:cNvCxnSpPr/>
          <p:nvPr/>
        </p:nvCxnSpPr>
        <p:spPr>
          <a:xfrm flipV="1">
            <a:off x="6096000" y="6116227"/>
            <a:ext cx="2838509" cy="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4" name="Connecteur droit 117">
            <a:extLst>
              <a:ext uri="{FF2B5EF4-FFF2-40B4-BE49-F238E27FC236}">
                <a16:creationId xmlns:a16="http://schemas.microsoft.com/office/drawing/2014/main" id="{506A0791-2AF2-4DC9-B1CF-22C29BBFB06F}"/>
              </a:ext>
            </a:extLst>
          </p:cNvPr>
          <p:cNvCxnSpPr/>
          <p:nvPr/>
        </p:nvCxnSpPr>
        <p:spPr>
          <a:xfrm flipV="1">
            <a:off x="8912954" y="6116227"/>
            <a:ext cx="3119137" cy="3"/>
          </a:xfrm>
          <a:prstGeom prst="line">
            <a:avLst/>
          </a:prstGeom>
          <a:ln w="28575">
            <a:gradFill flip="none" rotWithShape="1">
              <a:gsLst>
                <a:gs pos="0">
                  <a:srgbClr val="008000"/>
                </a:gs>
                <a:gs pos="100000">
                  <a:srgbClr val="FF6600"/>
                </a:gs>
                <a:gs pos="52000">
                  <a:schemeClr val="accent3">
                    <a:lumMod val="60000"/>
                    <a:lumOff val="4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36F954C-6F55-461C-8F2E-CA5FE6E693AB}"/>
              </a:ext>
            </a:extLst>
          </p:cNvPr>
          <p:cNvSpPr/>
          <p:nvPr/>
        </p:nvSpPr>
        <p:spPr>
          <a:xfrm>
            <a:off x="0" y="0"/>
            <a:ext cx="12192000" cy="378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Picture 5">
            <a:extLst>
              <a:ext uri="{FF2B5EF4-FFF2-40B4-BE49-F238E27FC236}">
                <a16:creationId xmlns:a16="http://schemas.microsoft.com/office/drawing/2014/main" id="{D7475335-CF6A-4725-A089-0ECDF4EF293D}"/>
              </a:ext>
            </a:extLst>
          </p:cNvPr>
          <p:cNvPicPr>
            <a:picLocks noChangeAspect="1" noChangeArrowheads="1"/>
          </p:cNvPicPr>
          <p:nvPr/>
        </p:nvPicPr>
        <p:blipFill>
          <a:blip r:embed="rId5" cstate="print"/>
          <a:srcRect l="30513" b="24476"/>
          <a:stretch>
            <a:fillRect/>
          </a:stretch>
        </p:blipFill>
        <p:spPr bwMode="auto">
          <a:xfrm>
            <a:off x="5670314" y="4847135"/>
            <a:ext cx="1338056" cy="739521"/>
          </a:xfrm>
          <a:prstGeom prst="rect">
            <a:avLst/>
          </a:prstGeom>
          <a:noFill/>
          <a:ln w="9525">
            <a:noFill/>
            <a:miter lim="800000"/>
            <a:headEnd/>
            <a:tailEnd/>
          </a:ln>
        </p:spPr>
      </p:pic>
      <p:pic>
        <p:nvPicPr>
          <p:cNvPr id="171" name="Picture 170">
            <a:extLst>
              <a:ext uri="{FF2B5EF4-FFF2-40B4-BE49-F238E27FC236}">
                <a16:creationId xmlns:a16="http://schemas.microsoft.com/office/drawing/2014/main" id="{0892A3A9-0C3B-4788-85C7-8CF15771C403}"/>
              </a:ext>
            </a:extLst>
          </p:cNvPr>
          <p:cNvPicPr>
            <a:picLocks noChangeAspect="1" noChangeArrowheads="1"/>
          </p:cNvPicPr>
          <p:nvPr/>
        </p:nvPicPr>
        <p:blipFill>
          <a:blip r:embed="rId8" cstate="print"/>
          <a:srcRect t="44311" r="68466"/>
          <a:stretch>
            <a:fillRect/>
          </a:stretch>
        </p:blipFill>
        <p:spPr bwMode="auto">
          <a:xfrm rot="1656940">
            <a:off x="5129978" y="5130200"/>
            <a:ext cx="510377" cy="458332"/>
          </a:xfrm>
          <a:prstGeom prst="rect">
            <a:avLst/>
          </a:prstGeom>
          <a:noFill/>
          <a:ln w="9525">
            <a:noFill/>
            <a:miter lim="800000"/>
            <a:headEnd/>
            <a:tailEnd/>
          </a:ln>
        </p:spPr>
      </p:pic>
      <p:grpSp>
        <p:nvGrpSpPr>
          <p:cNvPr id="172" name="Grouper 208">
            <a:extLst>
              <a:ext uri="{FF2B5EF4-FFF2-40B4-BE49-F238E27FC236}">
                <a16:creationId xmlns:a16="http://schemas.microsoft.com/office/drawing/2014/main" id="{DF2F0E86-68D4-4236-8EBC-E62F67B6BC92}"/>
              </a:ext>
            </a:extLst>
          </p:cNvPr>
          <p:cNvGrpSpPr/>
          <p:nvPr/>
        </p:nvGrpSpPr>
        <p:grpSpPr>
          <a:xfrm rot="5453522">
            <a:off x="5161490" y="5279862"/>
            <a:ext cx="256628" cy="246392"/>
            <a:chOff x="279598" y="3162300"/>
            <a:chExt cx="342702" cy="382567"/>
          </a:xfrm>
          <a:solidFill>
            <a:srgbClr val="FFFF00"/>
          </a:solidFill>
        </p:grpSpPr>
        <p:sp>
          <p:nvSpPr>
            <p:cNvPr id="173" name="Hexagone 8">
              <a:extLst>
                <a:ext uri="{FF2B5EF4-FFF2-40B4-BE49-F238E27FC236}">
                  <a16:creationId xmlns:a16="http://schemas.microsoft.com/office/drawing/2014/main" id="{868B99B4-4F60-496E-BA80-DE6ADDE33E6D}"/>
                </a:ext>
              </a:extLst>
            </p:cNvPr>
            <p:cNvSpPr/>
            <p:nvPr/>
          </p:nvSpPr>
          <p:spPr>
            <a:xfrm>
              <a:off x="457200" y="32258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174" name="Hexagone 9">
              <a:extLst>
                <a:ext uri="{FF2B5EF4-FFF2-40B4-BE49-F238E27FC236}">
                  <a16:creationId xmlns:a16="http://schemas.microsoft.com/office/drawing/2014/main" id="{C770A79D-A0C3-47AA-937C-7B228579E6BF}"/>
                </a:ext>
              </a:extLst>
            </p:cNvPr>
            <p:cNvSpPr/>
            <p:nvPr/>
          </p:nvSpPr>
          <p:spPr>
            <a:xfrm>
              <a:off x="546100" y="31623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175" name="Hexagone 10">
              <a:extLst>
                <a:ext uri="{FF2B5EF4-FFF2-40B4-BE49-F238E27FC236}">
                  <a16:creationId xmlns:a16="http://schemas.microsoft.com/office/drawing/2014/main" id="{5B546261-72CC-40EE-8E5B-56DA0485F7B6}"/>
                </a:ext>
              </a:extLst>
            </p:cNvPr>
            <p:cNvSpPr/>
            <p:nvPr/>
          </p:nvSpPr>
          <p:spPr>
            <a:xfrm>
              <a:off x="279598" y="3468667"/>
              <a:ext cx="76201"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grpSp>
        <p:nvGrpSpPr>
          <p:cNvPr id="176" name="Grouper 214">
            <a:extLst>
              <a:ext uri="{FF2B5EF4-FFF2-40B4-BE49-F238E27FC236}">
                <a16:creationId xmlns:a16="http://schemas.microsoft.com/office/drawing/2014/main" id="{34592602-AAA2-45FD-8F4D-082898C9AA40}"/>
              </a:ext>
            </a:extLst>
          </p:cNvPr>
          <p:cNvGrpSpPr/>
          <p:nvPr/>
        </p:nvGrpSpPr>
        <p:grpSpPr>
          <a:xfrm rot="5453522">
            <a:off x="5425772" y="5290340"/>
            <a:ext cx="167486" cy="189221"/>
            <a:chOff x="457200" y="3162300"/>
            <a:chExt cx="279400" cy="303548"/>
          </a:xfrm>
          <a:solidFill>
            <a:srgbClr val="FFFF00"/>
          </a:solidFill>
        </p:grpSpPr>
        <p:sp>
          <p:nvSpPr>
            <p:cNvPr id="177" name="Hexagone 12">
              <a:extLst>
                <a:ext uri="{FF2B5EF4-FFF2-40B4-BE49-F238E27FC236}">
                  <a16:creationId xmlns:a16="http://schemas.microsoft.com/office/drawing/2014/main" id="{99479512-8968-4D1B-A55E-35BAFEA1F925}"/>
                </a:ext>
              </a:extLst>
            </p:cNvPr>
            <p:cNvSpPr/>
            <p:nvPr/>
          </p:nvSpPr>
          <p:spPr>
            <a:xfrm>
              <a:off x="457200" y="32258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178" name="Hexagone 13">
              <a:extLst>
                <a:ext uri="{FF2B5EF4-FFF2-40B4-BE49-F238E27FC236}">
                  <a16:creationId xmlns:a16="http://schemas.microsoft.com/office/drawing/2014/main" id="{BD154738-785D-41CC-93EE-7614F1EACC71}"/>
                </a:ext>
              </a:extLst>
            </p:cNvPr>
            <p:cNvSpPr/>
            <p:nvPr/>
          </p:nvSpPr>
          <p:spPr>
            <a:xfrm>
              <a:off x="546100" y="31623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179" name="Hexagone 14">
              <a:extLst>
                <a:ext uri="{FF2B5EF4-FFF2-40B4-BE49-F238E27FC236}">
                  <a16:creationId xmlns:a16="http://schemas.microsoft.com/office/drawing/2014/main" id="{810E3B95-D42E-4D43-AECB-994DC3E031AB}"/>
                </a:ext>
              </a:extLst>
            </p:cNvPr>
            <p:cNvSpPr/>
            <p:nvPr/>
          </p:nvSpPr>
          <p:spPr>
            <a:xfrm>
              <a:off x="561216" y="3389649"/>
              <a:ext cx="76200" cy="76199"/>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180" name="Hexagone 15">
              <a:extLst>
                <a:ext uri="{FF2B5EF4-FFF2-40B4-BE49-F238E27FC236}">
                  <a16:creationId xmlns:a16="http://schemas.microsoft.com/office/drawing/2014/main" id="{87D4FF2D-BD5B-406A-B831-D56B36201887}"/>
                </a:ext>
              </a:extLst>
            </p:cNvPr>
            <p:cNvSpPr/>
            <p:nvPr/>
          </p:nvSpPr>
          <p:spPr>
            <a:xfrm>
              <a:off x="660400" y="32131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sp>
        <p:nvSpPr>
          <p:cNvPr id="181" name="Hexagone 16">
            <a:extLst>
              <a:ext uri="{FF2B5EF4-FFF2-40B4-BE49-F238E27FC236}">
                <a16:creationId xmlns:a16="http://schemas.microsoft.com/office/drawing/2014/main" id="{73AF0215-D2A7-4B76-B4E3-4975A3E6A188}"/>
              </a:ext>
            </a:extLst>
          </p:cNvPr>
          <p:cNvSpPr/>
          <p:nvPr/>
        </p:nvSpPr>
        <p:spPr>
          <a:xfrm rot="5453522">
            <a:off x="5554980" y="5500925"/>
            <a:ext cx="26808" cy="30118"/>
          </a:xfrm>
          <a:prstGeom prst="hexagon">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182" name="Hexagone 17">
            <a:extLst>
              <a:ext uri="{FF2B5EF4-FFF2-40B4-BE49-F238E27FC236}">
                <a16:creationId xmlns:a16="http://schemas.microsoft.com/office/drawing/2014/main" id="{87F88963-B345-45FF-803B-2E47AE6E0F9F}"/>
              </a:ext>
            </a:extLst>
          </p:cNvPr>
          <p:cNvSpPr/>
          <p:nvPr/>
        </p:nvSpPr>
        <p:spPr>
          <a:xfrm rot="5453522">
            <a:off x="5276623" y="5379196"/>
            <a:ext cx="26808" cy="30118"/>
          </a:xfrm>
          <a:prstGeom prst="hexagon">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183" name="Hexagone 18">
            <a:extLst>
              <a:ext uri="{FF2B5EF4-FFF2-40B4-BE49-F238E27FC236}">
                <a16:creationId xmlns:a16="http://schemas.microsoft.com/office/drawing/2014/main" id="{F132ACAE-D095-4A71-872A-46ACEE9FE1CD}"/>
              </a:ext>
            </a:extLst>
          </p:cNvPr>
          <p:cNvSpPr/>
          <p:nvPr/>
        </p:nvSpPr>
        <p:spPr>
          <a:xfrm rot="5453522">
            <a:off x="5395920" y="5434527"/>
            <a:ext cx="26808" cy="30118"/>
          </a:xfrm>
          <a:prstGeom prst="hexagon">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pic>
        <p:nvPicPr>
          <p:cNvPr id="205" name="Picture 7">
            <a:extLst>
              <a:ext uri="{FF2B5EF4-FFF2-40B4-BE49-F238E27FC236}">
                <a16:creationId xmlns:a16="http://schemas.microsoft.com/office/drawing/2014/main" id="{B9172046-E4C3-4D6D-B6FE-83F16E88F086}"/>
              </a:ext>
            </a:extLst>
          </p:cNvPr>
          <p:cNvPicPr>
            <a:picLocks noChangeAspect="1" noChangeArrowheads="1"/>
          </p:cNvPicPr>
          <p:nvPr/>
        </p:nvPicPr>
        <p:blipFill>
          <a:blip r:embed="rId9" cstate="print"/>
          <a:srcRect/>
          <a:stretch>
            <a:fillRect/>
          </a:stretch>
        </p:blipFill>
        <p:spPr bwMode="auto">
          <a:xfrm rot="21271330">
            <a:off x="7307965" y="4847021"/>
            <a:ext cx="1552198" cy="1180289"/>
          </a:xfrm>
          <a:prstGeom prst="rect">
            <a:avLst/>
          </a:prstGeom>
          <a:noFill/>
          <a:ln w="9525">
            <a:noFill/>
            <a:miter lim="800000"/>
            <a:headEnd/>
            <a:tailEnd/>
          </a:ln>
        </p:spPr>
      </p:pic>
      <p:grpSp>
        <p:nvGrpSpPr>
          <p:cNvPr id="206" name="Grouper 42">
            <a:extLst>
              <a:ext uri="{FF2B5EF4-FFF2-40B4-BE49-F238E27FC236}">
                <a16:creationId xmlns:a16="http://schemas.microsoft.com/office/drawing/2014/main" id="{524791A2-1D86-46BF-BFFE-AB36B804A211}"/>
              </a:ext>
            </a:extLst>
          </p:cNvPr>
          <p:cNvGrpSpPr/>
          <p:nvPr/>
        </p:nvGrpSpPr>
        <p:grpSpPr>
          <a:xfrm rot="5453522">
            <a:off x="8144152" y="5285335"/>
            <a:ext cx="134117" cy="236780"/>
            <a:chOff x="313459" y="3111500"/>
            <a:chExt cx="397741" cy="558704"/>
          </a:xfrm>
          <a:solidFill>
            <a:srgbClr val="FFFF00"/>
          </a:solidFill>
        </p:grpSpPr>
        <p:sp>
          <p:nvSpPr>
            <p:cNvPr id="207" name="Hexagone 43">
              <a:extLst>
                <a:ext uri="{FF2B5EF4-FFF2-40B4-BE49-F238E27FC236}">
                  <a16:creationId xmlns:a16="http://schemas.microsoft.com/office/drawing/2014/main" id="{340DD89C-4500-43CB-AF7A-E30B530C98AF}"/>
                </a:ext>
              </a:extLst>
            </p:cNvPr>
            <p:cNvSpPr/>
            <p:nvPr/>
          </p:nvSpPr>
          <p:spPr>
            <a:xfrm>
              <a:off x="457200" y="32258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08" name="Hexagone 37">
              <a:extLst>
                <a:ext uri="{FF2B5EF4-FFF2-40B4-BE49-F238E27FC236}">
                  <a16:creationId xmlns:a16="http://schemas.microsoft.com/office/drawing/2014/main" id="{82BAF71A-1155-48EE-8BE8-E37E15F8F1F9}"/>
                </a:ext>
              </a:extLst>
            </p:cNvPr>
            <p:cNvSpPr/>
            <p:nvPr/>
          </p:nvSpPr>
          <p:spPr>
            <a:xfrm>
              <a:off x="546100" y="31623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09" name="Hexagone 38">
              <a:extLst>
                <a:ext uri="{FF2B5EF4-FFF2-40B4-BE49-F238E27FC236}">
                  <a16:creationId xmlns:a16="http://schemas.microsoft.com/office/drawing/2014/main" id="{FC8F5D4E-3804-4411-9A2C-A36013EAEA0C}"/>
                </a:ext>
              </a:extLst>
            </p:cNvPr>
            <p:cNvSpPr/>
            <p:nvPr/>
          </p:nvSpPr>
          <p:spPr>
            <a:xfrm>
              <a:off x="635000" y="31115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10" name="Hexagone 39">
              <a:extLst>
                <a:ext uri="{FF2B5EF4-FFF2-40B4-BE49-F238E27FC236}">
                  <a16:creationId xmlns:a16="http://schemas.microsoft.com/office/drawing/2014/main" id="{52F73859-43A8-4405-9DD4-3E67E75A1F40}"/>
                </a:ext>
              </a:extLst>
            </p:cNvPr>
            <p:cNvSpPr/>
            <p:nvPr/>
          </p:nvSpPr>
          <p:spPr>
            <a:xfrm>
              <a:off x="313459" y="3594005"/>
              <a:ext cx="76200" cy="76199"/>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11" name="Hexagone 47">
              <a:extLst>
                <a:ext uri="{FF2B5EF4-FFF2-40B4-BE49-F238E27FC236}">
                  <a16:creationId xmlns:a16="http://schemas.microsoft.com/office/drawing/2014/main" id="{00EA0630-BFE0-47B9-93D6-4D052C80FA33}"/>
                </a:ext>
              </a:extLst>
            </p:cNvPr>
            <p:cNvSpPr/>
            <p:nvPr/>
          </p:nvSpPr>
          <p:spPr>
            <a:xfrm>
              <a:off x="600406" y="3364765"/>
              <a:ext cx="76201" cy="76199"/>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grpSp>
        <p:nvGrpSpPr>
          <p:cNvPr id="212" name="Grouper 223">
            <a:extLst>
              <a:ext uri="{FF2B5EF4-FFF2-40B4-BE49-F238E27FC236}">
                <a16:creationId xmlns:a16="http://schemas.microsoft.com/office/drawing/2014/main" id="{20384764-9144-4E2D-8BB3-F2074BD936D2}"/>
              </a:ext>
            </a:extLst>
          </p:cNvPr>
          <p:cNvGrpSpPr/>
          <p:nvPr/>
        </p:nvGrpSpPr>
        <p:grpSpPr>
          <a:xfrm rot="5453522">
            <a:off x="8050819" y="5259083"/>
            <a:ext cx="196657" cy="388830"/>
            <a:chOff x="457200" y="2936532"/>
            <a:chExt cx="273995" cy="563075"/>
          </a:xfrm>
          <a:solidFill>
            <a:srgbClr val="FFFF00"/>
          </a:solidFill>
        </p:grpSpPr>
        <p:sp>
          <p:nvSpPr>
            <p:cNvPr id="213" name="Hexagone 42">
              <a:extLst>
                <a:ext uri="{FF2B5EF4-FFF2-40B4-BE49-F238E27FC236}">
                  <a16:creationId xmlns:a16="http://schemas.microsoft.com/office/drawing/2014/main" id="{4B974EDB-160B-4FA9-BF1A-B2F1B3D5A423}"/>
                </a:ext>
              </a:extLst>
            </p:cNvPr>
            <p:cNvSpPr/>
            <p:nvPr/>
          </p:nvSpPr>
          <p:spPr>
            <a:xfrm>
              <a:off x="457200" y="32258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14" name="Hexagone 43">
              <a:extLst>
                <a:ext uri="{FF2B5EF4-FFF2-40B4-BE49-F238E27FC236}">
                  <a16:creationId xmlns:a16="http://schemas.microsoft.com/office/drawing/2014/main" id="{244DC846-D88A-455B-A3C6-97A85CDAE69E}"/>
                </a:ext>
              </a:extLst>
            </p:cNvPr>
            <p:cNvSpPr/>
            <p:nvPr/>
          </p:nvSpPr>
          <p:spPr>
            <a:xfrm>
              <a:off x="546100" y="31623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15" name="Hexagone 44">
              <a:extLst>
                <a:ext uri="{FF2B5EF4-FFF2-40B4-BE49-F238E27FC236}">
                  <a16:creationId xmlns:a16="http://schemas.microsoft.com/office/drawing/2014/main" id="{1FAF2EB8-5558-442C-90E0-A9FC9DD8B3A6}"/>
                </a:ext>
              </a:extLst>
            </p:cNvPr>
            <p:cNvSpPr/>
            <p:nvPr/>
          </p:nvSpPr>
          <p:spPr>
            <a:xfrm>
              <a:off x="639883" y="3363053"/>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16" name="Hexagone 45">
              <a:extLst>
                <a:ext uri="{FF2B5EF4-FFF2-40B4-BE49-F238E27FC236}">
                  <a16:creationId xmlns:a16="http://schemas.microsoft.com/office/drawing/2014/main" id="{9FD7A463-1D86-4150-BBE5-8FEF2C6AC9A8}"/>
                </a:ext>
              </a:extLst>
            </p:cNvPr>
            <p:cNvSpPr/>
            <p:nvPr/>
          </p:nvSpPr>
          <p:spPr>
            <a:xfrm>
              <a:off x="554125" y="3423406"/>
              <a:ext cx="76201" cy="76201"/>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17" name="Hexagone 46">
              <a:extLst>
                <a:ext uri="{FF2B5EF4-FFF2-40B4-BE49-F238E27FC236}">
                  <a16:creationId xmlns:a16="http://schemas.microsoft.com/office/drawing/2014/main" id="{8C919AAA-3D23-48CA-9900-99B9346E9103}"/>
                </a:ext>
              </a:extLst>
            </p:cNvPr>
            <p:cNvSpPr/>
            <p:nvPr/>
          </p:nvSpPr>
          <p:spPr>
            <a:xfrm>
              <a:off x="654995" y="2936532"/>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grpSp>
        <p:nvGrpSpPr>
          <p:cNvPr id="218" name="Grouper 229">
            <a:extLst>
              <a:ext uri="{FF2B5EF4-FFF2-40B4-BE49-F238E27FC236}">
                <a16:creationId xmlns:a16="http://schemas.microsoft.com/office/drawing/2014/main" id="{157BD93F-87D8-4CDD-B85D-CBE979010755}"/>
              </a:ext>
            </a:extLst>
          </p:cNvPr>
          <p:cNvGrpSpPr/>
          <p:nvPr/>
        </p:nvGrpSpPr>
        <p:grpSpPr>
          <a:xfrm rot="5453522">
            <a:off x="8200792" y="5242161"/>
            <a:ext cx="218196" cy="237885"/>
            <a:chOff x="457200" y="3109930"/>
            <a:chExt cx="379763" cy="355918"/>
          </a:xfrm>
          <a:solidFill>
            <a:srgbClr val="FFFF00"/>
          </a:solidFill>
        </p:grpSpPr>
        <p:sp>
          <p:nvSpPr>
            <p:cNvPr id="219" name="Hexagone 48">
              <a:extLst>
                <a:ext uri="{FF2B5EF4-FFF2-40B4-BE49-F238E27FC236}">
                  <a16:creationId xmlns:a16="http://schemas.microsoft.com/office/drawing/2014/main" id="{3C8D9D15-240B-4B02-BD3C-3E4B19F2EBDF}"/>
                </a:ext>
              </a:extLst>
            </p:cNvPr>
            <p:cNvSpPr/>
            <p:nvPr/>
          </p:nvSpPr>
          <p:spPr>
            <a:xfrm>
              <a:off x="457200" y="32258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20" name="Hexagone 49">
              <a:extLst>
                <a:ext uri="{FF2B5EF4-FFF2-40B4-BE49-F238E27FC236}">
                  <a16:creationId xmlns:a16="http://schemas.microsoft.com/office/drawing/2014/main" id="{E946CE78-5EF4-4BB5-8694-0CC89F64B8E7}"/>
                </a:ext>
              </a:extLst>
            </p:cNvPr>
            <p:cNvSpPr/>
            <p:nvPr/>
          </p:nvSpPr>
          <p:spPr>
            <a:xfrm>
              <a:off x="546100" y="31623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21" name="Hexagone 50">
              <a:extLst>
                <a:ext uri="{FF2B5EF4-FFF2-40B4-BE49-F238E27FC236}">
                  <a16:creationId xmlns:a16="http://schemas.microsoft.com/office/drawing/2014/main" id="{0AB220F4-E0EE-47B2-8A2A-5D8EF1BEA0F0}"/>
                </a:ext>
              </a:extLst>
            </p:cNvPr>
            <p:cNvSpPr/>
            <p:nvPr/>
          </p:nvSpPr>
          <p:spPr>
            <a:xfrm>
              <a:off x="760762" y="3109930"/>
              <a:ext cx="76201" cy="76199"/>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22" name="Hexagone 51">
              <a:extLst>
                <a:ext uri="{FF2B5EF4-FFF2-40B4-BE49-F238E27FC236}">
                  <a16:creationId xmlns:a16="http://schemas.microsoft.com/office/drawing/2014/main" id="{70D73899-046E-4859-9171-CFD7DDD92D48}"/>
                </a:ext>
              </a:extLst>
            </p:cNvPr>
            <p:cNvSpPr/>
            <p:nvPr/>
          </p:nvSpPr>
          <p:spPr>
            <a:xfrm>
              <a:off x="561216" y="3389649"/>
              <a:ext cx="76200" cy="76199"/>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23" name="Hexagone 52">
              <a:extLst>
                <a:ext uri="{FF2B5EF4-FFF2-40B4-BE49-F238E27FC236}">
                  <a16:creationId xmlns:a16="http://schemas.microsoft.com/office/drawing/2014/main" id="{EE3C5D59-39C6-4A62-9F3C-4AE9ABAAB008}"/>
                </a:ext>
              </a:extLst>
            </p:cNvPr>
            <p:cNvSpPr/>
            <p:nvPr/>
          </p:nvSpPr>
          <p:spPr>
            <a:xfrm>
              <a:off x="660400" y="32131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sp>
        <p:nvSpPr>
          <p:cNvPr id="224" name="Hexagone 53">
            <a:extLst>
              <a:ext uri="{FF2B5EF4-FFF2-40B4-BE49-F238E27FC236}">
                <a16:creationId xmlns:a16="http://schemas.microsoft.com/office/drawing/2014/main" id="{E013612A-E960-45AF-B821-6308D329DB8B}"/>
              </a:ext>
            </a:extLst>
          </p:cNvPr>
          <p:cNvSpPr/>
          <p:nvPr/>
        </p:nvSpPr>
        <p:spPr>
          <a:xfrm rot="5453522">
            <a:off x="8343170" y="5441479"/>
            <a:ext cx="25694" cy="32291"/>
          </a:xfrm>
          <a:prstGeom prst="hexagon">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25" name="Hexagone 54">
            <a:extLst>
              <a:ext uri="{FF2B5EF4-FFF2-40B4-BE49-F238E27FC236}">
                <a16:creationId xmlns:a16="http://schemas.microsoft.com/office/drawing/2014/main" id="{9839C29A-B14A-4337-8BAA-53252A6A7F45}"/>
              </a:ext>
            </a:extLst>
          </p:cNvPr>
          <p:cNvSpPr/>
          <p:nvPr/>
        </p:nvSpPr>
        <p:spPr>
          <a:xfrm rot="5453522">
            <a:off x="8044719" y="5324805"/>
            <a:ext cx="25694" cy="32291"/>
          </a:xfrm>
          <a:prstGeom prst="hexagon">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26" name="Hexagone 55">
            <a:extLst>
              <a:ext uri="{FF2B5EF4-FFF2-40B4-BE49-F238E27FC236}">
                <a16:creationId xmlns:a16="http://schemas.microsoft.com/office/drawing/2014/main" id="{E73E1C01-A6AE-484E-8599-68D77A9111DE}"/>
              </a:ext>
            </a:extLst>
          </p:cNvPr>
          <p:cNvSpPr/>
          <p:nvPr/>
        </p:nvSpPr>
        <p:spPr>
          <a:xfrm rot="5453522">
            <a:off x="8172626" y="5377838"/>
            <a:ext cx="25694" cy="32291"/>
          </a:xfrm>
          <a:prstGeom prst="hexagon">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nvGrpSpPr>
          <p:cNvPr id="227" name="Grouper 15">
            <a:extLst>
              <a:ext uri="{FF2B5EF4-FFF2-40B4-BE49-F238E27FC236}">
                <a16:creationId xmlns:a16="http://schemas.microsoft.com/office/drawing/2014/main" id="{BC00DB80-1EEF-4CCA-AFCC-FB1A80F467D6}"/>
              </a:ext>
            </a:extLst>
          </p:cNvPr>
          <p:cNvGrpSpPr/>
          <p:nvPr/>
        </p:nvGrpSpPr>
        <p:grpSpPr>
          <a:xfrm rot="5453522">
            <a:off x="6766491" y="5121947"/>
            <a:ext cx="194111" cy="110876"/>
            <a:chOff x="457200" y="3111500"/>
            <a:chExt cx="279400" cy="228600"/>
          </a:xfrm>
          <a:solidFill>
            <a:srgbClr val="FFFF00"/>
          </a:solidFill>
        </p:grpSpPr>
        <p:sp>
          <p:nvSpPr>
            <p:cNvPr id="228" name="Hexagone 89">
              <a:extLst>
                <a:ext uri="{FF2B5EF4-FFF2-40B4-BE49-F238E27FC236}">
                  <a16:creationId xmlns:a16="http://schemas.microsoft.com/office/drawing/2014/main" id="{73E5A99E-2D05-41EC-884A-EE59AB56B3C6}"/>
                </a:ext>
              </a:extLst>
            </p:cNvPr>
            <p:cNvSpPr/>
            <p:nvPr/>
          </p:nvSpPr>
          <p:spPr>
            <a:xfrm>
              <a:off x="457200" y="32258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29" name="Hexagone 90">
              <a:extLst>
                <a:ext uri="{FF2B5EF4-FFF2-40B4-BE49-F238E27FC236}">
                  <a16:creationId xmlns:a16="http://schemas.microsoft.com/office/drawing/2014/main" id="{5289951A-88D9-4216-9FF3-B39BFFBA3577}"/>
                </a:ext>
              </a:extLst>
            </p:cNvPr>
            <p:cNvSpPr/>
            <p:nvPr/>
          </p:nvSpPr>
          <p:spPr>
            <a:xfrm>
              <a:off x="546100" y="31623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30" name="Hexagone 91">
              <a:extLst>
                <a:ext uri="{FF2B5EF4-FFF2-40B4-BE49-F238E27FC236}">
                  <a16:creationId xmlns:a16="http://schemas.microsoft.com/office/drawing/2014/main" id="{EC9C1306-4C9A-4409-AF17-D70E17BC5103}"/>
                </a:ext>
              </a:extLst>
            </p:cNvPr>
            <p:cNvSpPr/>
            <p:nvPr/>
          </p:nvSpPr>
          <p:spPr>
            <a:xfrm>
              <a:off x="635000" y="31115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31" name="Hexagone 92">
              <a:extLst>
                <a:ext uri="{FF2B5EF4-FFF2-40B4-BE49-F238E27FC236}">
                  <a16:creationId xmlns:a16="http://schemas.microsoft.com/office/drawing/2014/main" id="{2D1406BB-4125-4478-ABA5-DF3EF3282A04}"/>
                </a:ext>
              </a:extLst>
            </p:cNvPr>
            <p:cNvSpPr/>
            <p:nvPr/>
          </p:nvSpPr>
          <p:spPr>
            <a:xfrm>
              <a:off x="558800" y="32639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32" name="Hexagone 93">
              <a:extLst>
                <a:ext uri="{FF2B5EF4-FFF2-40B4-BE49-F238E27FC236}">
                  <a16:creationId xmlns:a16="http://schemas.microsoft.com/office/drawing/2014/main" id="{12FC78DA-6674-4832-B92E-A6483E9DE166}"/>
                </a:ext>
              </a:extLst>
            </p:cNvPr>
            <p:cNvSpPr/>
            <p:nvPr/>
          </p:nvSpPr>
          <p:spPr>
            <a:xfrm>
              <a:off x="660400" y="32131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grpSp>
        <p:nvGrpSpPr>
          <p:cNvPr id="241" name="Grouper 67">
            <a:extLst>
              <a:ext uri="{FF2B5EF4-FFF2-40B4-BE49-F238E27FC236}">
                <a16:creationId xmlns:a16="http://schemas.microsoft.com/office/drawing/2014/main" id="{E74A481B-D78D-4305-9C7F-9F33FD748A8A}"/>
              </a:ext>
            </a:extLst>
          </p:cNvPr>
          <p:cNvGrpSpPr/>
          <p:nvPr/>
        </p:nvGrpSpPr>
        <p:grpSpPr>
          <a:xfrm>
            <a:off x="2829022" y="4727771"/>
            <a:ext cx="1338056" cy="785699"/>
            <a:chOff x="2531754" y="3938037"/>
            <a:chExt cx="997976" cy="586134"/>
          </a:xfrm>
        </p:grpSpPr>
        <p:pic>
          <p:nvPicPr>
            <p:cNvPr id="242" name="Picture 5">
              <a:extLst>
                <a:ext uri="{FF2B5EF4-FFF2-40B4-BE49-F238E27FC236}">
                  <a16:creationId xmlns:a16="http://schemas.microsoft.com/office/drawing/2014/main" id="{ADB095CC-0A8B-496C-900A-D56FAD64C9A6}"/>
                </a:ext>
              </a:extLst>
            </p:cNvPr>
            <p:cNvPicPr>
              <a:picLocks noChangeAspect="1" noChangeArrowheads="1"/>
            </p:cNvPicPr>
            <p:nvPr/>
          </p:nvPicPr>
          <p:blipFill>
            <a:blip r:embed="rId5" cstate="print"/>
            <a:srcRect l="30513" b="24476"/>
            <a:stretch>
              <a:fillRect/>
            </a:stretch>
          </p:blipFill>
          <p:spPr bwMode="auto">
            <a:xfrm>
              <a:off x="2531754" y="3972486"/>
              <a:ext cx="997976" cy="551685"/>
            </a:xfrm>
            <a:prstGeom prst="rect">
              <a:avLst/>
            </a:prstGeom>
            <a:noFill/>
            <a:ln w="9525">
              <a:noFill/>
              <a:miter lim="800000"/>
              <a:headEnd/>
              <a:tailEnd/>
            </a:ln>
          </p:spPr>
        </p:pic>
        <p:pic>
          <p:nvPicPr>
            <p:cNvPr id="243" name="Picture 5">
              <a:extLst>
                <a:ext uri="{FF2B5EF4-FFF2-40B4-BE49-F238E27FC236}">
                  <a16:creationId xmlns:a16="http://schemas.microsoft.com/office/drawing/2014/main" id="{E014C519-E843-4E42-91C3-534A662CC9E9}"/>
                </a:ext>
              </a:extLst>
            </p:cNvPr>
            <p:cNvPicPr>
              <a:picLocks noChangeAspect="1" noChangeArrowheads="1"/>
            </p:cNvPicPr>
            <p:nvPr/>
          </p:nvPicPr>
          <p:blipFill>
            <a:blip r:embed="rId8" cstate="print"/>
            <a:srcRect t="44311" r="68466"/>
            <a:stretch>
              <a:fillRect/>
            </a:stretch>
          </p:blipFill>
          <p:spPr bwMode="auto">
            <a:xfrm rot="1656940">
              <a:off x="2706223" y="3938037"/>
              <a:ext cx="389118" cy="341916"/>
            </a:xfrm>
            <a:prstGeom prst="rect">
              <a:avLst/>
            </a:prstGeom>
            <a:noFill/>
            <a:ln w="9525">
              <a:noFill/>
              <a:miter lim="800000"/>
              <a:headEnd/>
              <a:tailEnd/>
            </a:ln>
          </p:spPr>
        </p:pic>
        <p:grpSp>
          <p:nvGrpSpPr>
            <p:cNvPr id="244" name="Grouper 22">
              <a:extLst>
                <a:ext uri="{FF2B5EF4-FFF2-40B4-BE49-F238E27FC236}">
                  <a16:creationId xmlns:a16="http://schemas.microsoft.com/office/drawing/2014/main" id="{5E28CCE3-1C86-4D9B-BDCA-C507892E3395}"/>
                </a:ext>
              </a:extLst>
            </p:cNvPr>
            <p:cNvGrpSpPr/>
            <p:nvPr/>
          </p:nvGrpSpPr>
          <p:grpSpPr>
            <a:xfrm rot="5453522">
              <a:off x="2736632" y="4009373"/>
              <a:ext cx="252279" cy="292220"/>
              <a:chOff x="279598" y="2936532"/>
              <a:chExt cx="451597" cy="608335"/>
            </a:xfrm>
            <a:solidFill>
              <a:srgbClr val="FFFF00"/>
            </a:solidFill>
          </p:grpSpPr>
          <p:sp>
            <p:nvSpPr>
              <p:cNvPr id="256" name="Hexagone 82">
                <a:extLst>
                  <a:ext uri="{FF2B5EF4-FFF2-40B4-BE49-F238E27FC236}">
                    <a16:creationId xmlns:a16="http://schemas.microsoft.com/office/drawing/2014/main" id="{6D8855D3-0E9C-425C-ABA6-0C69089EC73C}"/>
                  </a:ext>
                </a:extLst>
              </p:cNvPr>
              <p:cNvSpPr/>
              <p:nvPr/>
            </p:nvSpPr>
            <p:spPr>
              <a:xfrm>
                <a:off x="457200" y="32258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57" name="Hexagone 83">
                <a:extLst>
                  <a:ext uri="{FF2B5EF4-FFF2-40B4-BE49-F238E27FC236}">
                    <a16:creationId xmlns:a16="http://schemas.microsoft.com/office/drawing/2014/main" id="{181A3EC6-1622-415B-A392-091DEDB95E13}"/>
                  </a:ext>
                </a:extLst>
              </p:cNvPr>
              <p:cNvSpPr/>
              <p:nvPr/>
            </p:nvSpPr>
            <p:spPr>
              <a:xfrm>
                <a:off x="546100" y="31623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58" name="Hexagone 84">
                <a:extLst>
                  <a:ext uri="{FF2B5EF4-FFF2-40B4-BE49-F238E27FC236}">
                    <a16:creationId xmlns:a16="http://schemas.microsoft.com/office/drawing/2014/main" id="{2F825B97-A124-42C3-BD92-D917DEF26259}"/>
                  </a:ext>
                </a:extLst>
              </p:cNvPr>
              <p:cNvSpPr/>
              <p:nvPr/>
            </p:nvSpPr>
            <p:spPr>
              <a:xfrm>
                <a:off x="639883" y="3363053"/>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59" name="Hexagone 26">
                <a:extLst>
                  <a:ext uri="{FF2B5EF4-FFF2-40B4-BE49-F238E27FC236}">
                    <a16:creationId xmlns:a16="http://schemas.microsoft.com/office/drawing/2014/main" id="{563E3E23-5542-4743-8C59-A58EE68348AE}"/>
                  </a:ext>
                </a:extLst>
              </p:cNvPr>
              <p:cNvSpPr/>
              <p:nvPr/>
            </p:nvSpPr>
            <p:spPr>
              <a:xfrm>
                <a:off x="279598" y="3468667"/>
                <a:ext cx="76201"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60" name="Hexagone 86">
                <a:extLst>
                  <a:ext uri="{FF2B5EF4-FFF2-40B4-BE49-F238E27FC236}">
                    <a16:creationId xmlns:a16="http://schemas.microsoft.com/office/drawing/2014/main" id="{B4156B44-DC48-4910-91A3-89C8D70D6888}"/>
                  </a:ext>
                </a:extLst>
              </p:cNvPr>
              <p:cNvSpPr/>
              <p:nvPr/>
            </p:nvSpPr>
            <p:spPr>
              <a:xfrm>
                <a:off x="654995" y="2936532"/>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grpSp>
          <p:nvGrpSpPr>
            <p:cNvPr id="245" name="Grouper 36">
              <a:extLst>
                <a:ext uri="{FF2B5EF4-FFF2-40B4-BE49-F238E27FC236}">
                  <a16:creationId xmlns:a16="http://schemas.microsoft.com/office/drawing/2014/main" id="{23F0E463-4E6F-412F-96D7-FAABC8F28705}"/>
                </a:ext>
              </a:extLst>
            </p:cNvPr>
            <p:cNvGrpSpPr/>
            <p:nvPr/>
          </p:nvGrpSpPr>
          <p:grpSpPr>
            <a:xfrm rot="5453522">
              <a:off x="2899812" y="4050602"/>
              <a:ext cx="169826" cy="165477"/>
              <a:chOff x="457200" y="3109930"/>
              <a:chExt cx="379763" cy="355918"/>
            </a:xfrm>
            <a:solidFill>
              <a:srgbClr val="FFFF00"/>
            </a:solidFill>
          </p:grpSpPr>
          <p:sp>
            <p:nvSpPr>
              <p:cNvPr id="251" name="Hexagone 37">
                <a:extLst>
                  <a:ext uri="{FF2B5EF4-FFF2-40B4-BE49-F238E27FC236}">
                    <a16:creationId xmlns:a16="http://schemas.microsoft.com/office/drawing/2014/main" id="{9CF32EB6-4A53-4093-A8FD-B9F77CF9357A}"/>
                  </a:ext>
                </a:extLst>
              </p:cNvPr>
              <p:cNvSpPr/>
              <p:nvPr/>
            </p:nvSpPr>
            <p:spPr>
              <a:xfrm>
                <a:off x="457200" y="32258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52" name="Hexagone 38">
                <a:extLst>
                  <a:ext uri="{FF2B5EF4-FFF2-40B4-BE49-F238E27FC236}">
                    <a16:creationId xmlns:a16="http://schemas.microsoft.com/office/drawing/2014/main" id="{78449218-A615-4596-8361-F7A84F655EF5}"/>
                  </a:ext>
                </a:extLst>
              </p:cNvPr>
              <p:cNvSpPr/>
              <p:nvPr/>
            </p:nvSpPr>
            <p:spPr>
              <a:xfrm>
                <a:off x="546100" y="31623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53" name="Hexagone 39">
                <a:extLst>
                  <a:ext uri="{FF2B5EF4-FFF2-40B4-BE49-F238E27FC236}">
                    <a16:creationId xmlns:a16="http://schemas.microsoft.com/office/drawing/2014/main" id="{3C1BB664-85D5-4600-A638-FDEDA76DB4DB}"/>
                  </a:ext>
                </a:extLst>
              </p:cNvPr>
              <p:cNvSpPr/>
              <p:nvPr/>
            </p:nvSpPr>
            <p:spPr>
              <a:xfrm>
                <a:off x="760762" y="3109930"/>
                <a:ext cx="76201" cy="76199"/>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54" name="Hexagone 40">
                <a:extLst>
                  <a:ext uri="{FF2B5EF4-FFF2-40B4-BE49-F238E27FC236}">
                    <a16:creationId xmlns:a16="http://schemas.microsoft.com/office/drawing/2014/main" id="{582D213C-CDF1-4C4D-B7CC-DC68E666B769}"/>
                  </a:ext>
                </a:extLst>
              </p:cNvPr>
              <p:cNvSpPr/>
              <p:nvPr/>
            </p:nvSpPr>
            <p:spPr>
              <a:xfrm>
                <a:off x="561216" y="3389649"/>
                <a:ext cx="76200" cy="76199"/>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55" name="Hexagone 41">
                <a:extLst>
                  <a:ext uri="{FF2B5EF4-FFF2-40B4-BE49-F238E27FC236}">
                    <a16:creationId xmlns:a16="http://schemas.microsoft.com/office/drawing/2014/main" id="{3CDD4BE4-EE55-4844-B55A-78FD7139E23F}"/>
                  </a:ext>
                </a:extLst>
              </p:cNvPr>
              <p:cNvSpPr/>
              <p:nvPr/>
            </p:nvSpPr>
            <p:spPr>
              <a:xfrm>
                <a:off x="660400" y="32131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sp>
          <p:nvSpPr>
            <p:cNvPr id="246" name="Hexagone 72">
              <a:extLst>
                <a:ext uri="{FF2B5EF4-FFF2-40B4-BE49-F238E27FC236}">
                  <a16:creationId xmlns:a16="http://schemas.microsoft.com/office/drawing/2014/main" id="{226ABA1E-610A-414D-82C0-D7C9CED27CBD}"/>
                </a:ext>
              </a:extLst>
            </p:cNvPr>
            <p:cNvSpPr/>
            <p:nvPr/>
          </p:nvSpPr>
          <p:spPr>
            <a:xfrm rot="5453522">
              <a:off x="3006812" y="4197233"/>
              <a:ext cx="19999" cy="22463"/>
            </a:xfrm>
            <a:prstGeom prst="hexagon">
              <a:avLst/>
            </a:prstGeom>
            <a:solidFill>
              <a:srgbClr val="FFFF0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47" name="Hexagone 73">
              <a:extLst>
                <a:ext uri="{FF2B5EF4-FFF2-40B4-BE49-F238E27FC236}">
                  <a16:creationId xmlns:a16="http://schemas.microsoft.com/office/drawing/2014/main" id="{D4554642-A093-46E5-B70A-BAD9AAA99B52}"/>
                </a:ext>
              </a:extLst>
            </p:cNvPr>
            <p:cNvSpPr/>
            <p:nvPr/>
          </p:nvSpPr>
          <p:spPr>
            <a:xfrm rot="5453522">
              <a:off x="2799202" y="4106424"/>
              <a:ext cx="19999" cy="22463"/>
            </a:xfrm>
            <a:prstGeom prst="hexagon">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48" name="Hexagone 74">
              <a:extLst>
                <a:ext uri="{FF2B5EF4-FFF2-40B4-BE49-F238E27FC236}">
                  <a16:creationId xmlns:a16="http://schemas.microsoft.com/office/drawing/2014/main" id="{7DB1C630-C437-4D6F-82DE-DA1FA686E8C6}"/>
                </a:ext>
              </a:extLst>
            </p:cNvPr>
            <p:cNvSpPr/>
            <p:nvPr/>
          </p:nvSpPr>
          <p:spPr>
            <a:xfrm rot="5453522">
              <a:off x="2888177" y="4147701"/>
              <a:ext cx="19999" cy="22463"/>
            </a:xfrm>
            <a:prstGeom prst="hexagon">
              <a:avLst/>
            </a:prstGeom>
            <a:solidFill>
              <a:srgbClr val="FFFF0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49" name="Hexagone 75">
              <a:extLst>
                <a:ext uri="{FF2B5EF4-FFF2-40B4-BE49-F238E27FC236}">
                  <a16:creationId xmlns:a16="http://schemas.microsoft.com/office/drawing/2014/main" id="{D9C9353F-B45A-4E23-988F-2B3EE31E65F5}"/>
                </a:ext>
              </a:extLst>
            </p:cNvPr>
            <p:cNvSpPr/>
            <p:nvPr/>
          </p:nvSpPr>
          <p:spPr>
            <a:xfrm rot="5453522">
              <a:off x="3270141" y="4132691"/>
              <a:ext cx="42569" cy="36603"/>
            </a:xfrm>
            <a:prstGeom prst="hexagon">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50" name="Hexagone 76">
              <a:extLst>
                <a:ext uri="{FF2B5EF4-FFF2-40B4-BE49-F238E27FC236}">
                  <a16:creationId xmlns:a16="http://schemas.microsoft.com/office/drawing/2014/main" id="{304117F9-50DB-465F-9813-D61D4149B248}"/>
                </a:ext>
              </a:extLst>
            </p:cNvPr>
            <p:cNvSpPr/>
            <p:nvPr/>
          </p:nvSpPr>
          <p:spPr>
            <a:xfrm rot="5453522">
              <a:off x="3396683" y="4204412"/>
              <a:ext cx="42569" cy="36603"/>
            </a:xfrm>
            <a:prstGeom prst="hexagon">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grpSp>
        <p:nvGrpSpPr>
          <p:cNvPr id="261" name="Grouper 298">
            <a:extLst>
              <a:ext uri="{FF2B5EF4-FFF2-40B4-BE49-F238E27FC236}">
                <a16:creationId xmlns:a16="http://schemas.microsoft.com/office/drawing/2014/main" id="{5076A265-5F0B-4362-A277-1BB3D8DEA29A}"/>
              </a:ext>
            </a:extLst>
          </p:cNvPr>
          <p:cNvGrpSpPr/>
          <p:nvPr/>
        </p:nvGrpSpPr>
        <p:grpSpPr>
          <a:xfrm flipH="1">
            <a:off x="9373807" y="3595904"/>
            <a:ext cx="1607199" cy="1103466"/>
            <a:chOff x="2024474" y="2795640"/>
            <a:chExt cx="1065259" cy="680205"/>
          </a:xfrm>
        </p:grpSpPr>
        <p:pic>
          <p:nvPicPr>
            <p:cNvPr id="262" name="Picture 8">
              <a:extLst>
                <a:ext uri="{FF2B5EF4-FFF2-40B4-BE49-F238E27FC236}">
                  <a16:creationId xmlns:a16="http://schemas.microsoft.com/office/drawing/2014/main" id="{4898A41E-9A59-4D3F-BAB5-BE3E7F3942BC}"/>
                </a:ext>
              </a:extLst>
            </p:cNvPr>
            <p:cNvPicPr>
              <a:picLocks noChangeAspect="1" noChangeArrowheads="1"/>
            </p:cNvPicPr>
            <p:nvPr/>
          </p:nvPicPr>
          <p:blipFill>
            <a:blip r:embed="rId10" cstate="print"/>
            <a:srcRect/>
            <a:stretch>
              <a:fillRect/>
            </a:stretch>
          </p:blipFill>
          <p:spPr bwMode="auto">
            <a:xfrm flipH="1">
              <a:off x="2024474" y="2795640"/>
              <a:ext cx="1065259" cy="680205"/>
            </a:xfrm>
            <a:prstGeom prst="rect">
              <a:avLst/>
            </a:prstGeom>
            <a:noFill/>
            <a:ln w="9525">
              <a:noFill/>
              <a:miter lim="800000"/>
              <a:headEnd/>
              <a:tailEnd/>
            </a:ln>
          </p:spPr>
        </p:pic>
        <p:grpSp>
          <p:nvGrpSpPr>
            <p:cNvPr id="263" name="Grouper 238">
              <a:extLst>
                <a:ext uri="{FF2B5EF4-FFF2-40B4-BE49-F238E27FC236}">
                  <a16:creationId xmlns:a16="http://schemas.microsoft.com/office/drawing/2014/main" id="{7B896247-BBED-4F42-B299-AFDB69808C0D}"/>
                </a:ext>
              </a:extLst>
            </p:cNvPr>
            <p:cNvGrpSpPr/>
            <p:nvPr/>
          </p:nvGrpSpPr>
          <p:grpSpPr>
            <a:xfrm>
              <a:off x="2933848" y="3210359"/>
              <a:ext cx="133034" cy="73064"/>
              <a:chOff x="457200" y="3162300"/>
              <a:chExt cx="279400" cy="177800"/>
            </a:xfrm>
            <a:solidFill>
              <a:srgbClr val="FFFF00"/>
            </a:solidFill>
          </p:grpSpPr>
          <p:sp>
            <p:nvSpPr>
              <p:cNvPr id="264" name="Hexagone 97">
                <a:extLst>
                  <a:ext uri="{FF2B5EF4-FFF2-40B4-BE49-F238E27FC236}">
                    <a16:creationId xmlns:a16="http://schemas.microsoft.com/office/drawing/2014/main" id="{6E95EA94-F623-4E7C-8F41-63D988119DFF}"/>
                  </a:ext>
                </a:extLst>
              </p:cNvPr>
              <p:cNvSpPr/>
              <p:nvPr/>
            </p:nvSpPr>
            <p:spPr>
              <a:xfrm>
                <a:off x="457200" y="32258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65" name="Hexagone 98">
                <a:extLst>
                  <a:ext uri="{FF2B5EF4-FFF2-40B4-BE49-F238E27FC236}">
                    <a16:creationId xmlns:a16="http://schemas.microsoft.com/office/drawing/2014/main" id="{B4027C3E-9BC2-4F6A-9535-13323A356434}"/>
                  </a:ext>
                </a:extLst>
              </p:cNvPr>
              <p:cNvSpPr/>
              <p:nvPr/>
            </p:nvSpPr>
            <p:spPr>
              <a:xfrm>
                <a:off x="546100" y="31623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66" name="Hexagone 99">
                <a:extLst>
                  <a:ext uri="{FF2B5EF4-FFF2-40B4-BE49-F238E27FC236}">
                    <a16:creationId xmlns:a16="http://schemas.microsoft.com/office/drawing/2014/main" id="{477BED5C-34F3-4BFD-8414-FD0766646155}"/>
                  </a:ext>
                </a:extLst>
              </p:cNvPr>
              <p:cNvSpPr/>
              <p:nvPr/>
            </p:nvSpPr>
            <p:spPr>
              <a:xfrm>
                <a:off x="581653" y="3235139"/>
                <a:ext cx="76201" cy="76200"/>
              </a:xfrm>
              <a:prstGeom prst="hexagon">
                <a:avLst/>
              </a:prstGeom>
              <a:grp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67" name="Hexagone 100">
                <a:extLst>
                  <a:ext uri="{FF2B5EF4-FFF2-40B4-BE49-F238E27FC236}">
                    <a16:creationId xmlns:a16="http://schemas.microsoft.com/office/drawing/2014/main" id="{816E0061-E600-4B40-A6EC-B9665481E214}"/>
                  </a:ext>
                </a:extLst>
              </p:cNvPr>
              <p:cNvSpPr/>
              <p:nvPr/>
            </p:nvSpPr>
            <p:spPr>
              <a:xfrm>
                <a:off x="558800" y="32639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sp>
            <p:nvSpPr>
              <p:cNvPr id="268" name="Hexagone 101">
                <a:extLst>
                  <a:ext uri="{FF2B5EF4-FFF2-40B4-BE49-F238E27FC236}">
                    <a16:creationId xmlns:a16="http://schemas.microsoft.com/office/drawing/2014/main" id="{95EC78CD-ADFB-4AC1-AD5B-8BAA602C7FB6}"/>
                  </a:ext>
                </a:extLst>
              </p:cNvPr>
              <p:cNvSpPr/>
              <p:nvPr/>
            </p:nvSpPr>
            <p:spPr>
              <a:xfrm>
                <a:off x="660400" y="3213100"/>
                <a:ext cx="76200" cy="76200"/>
              </a:xfrm>
              <a:prstGeom prst="hexagon">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latin typeface="Helvetica"/>
                  <a:cs typeface="Helvetica"/>
                </a:endParaRPr>
              </a:p>
            </p:txBody>
          </p:sp>
        </p:grpSp>
      </p:grpSp>
      <p:sp>
        <p:nvSpPr>
          <p:cNvPr id="2" name="Rectangle 1"/>
          <p:cNvSpPr/>
          <p:nvPr/>
        </p:nvSpPr>
        <p:spPr>
          <a:xfrm>
            <a:off x="0" y="6459248"/>
            <a:ext cx="1866601" cy="369332"/>
          </a:xfrm>
          <a:prstGeom prst="rect">
            <a:avLst/>
          </a:prstGeom>
        </p:spPr>
        <p:txBody>
          <a:bodyPr wrap="none">
            <a:spAutoFit/>
          </a:bodyPr>
          <a:lstStyle/>
          <a:p>
            <a:r>
              <a:rPr lang="en-US" dirty="0" err="1"/>
              <a:t>Dheilly</a:t>
            </a:r>
            <a:r>
              <a:rPr lang="en-US" dirty="0"/>
              <a:t> et al, 2015</a:t>
            </a:r>
          </a:p>
        </p:txBody>
      </p:sp>
      <p:sp>
        <p:nvSpPr>
          <p:cNvPr id="8" name="TextBox 7"/>
          <p:cNvSpPr txBox="1"/>
          <p:nvPr/>
        </p:nvSpPr>
        <p:spPr>
          <a:xfrm>
            <a:off x="3841134" y="3355342"/>
            <a:ext cx="3454499" cy="646331"/>
          </a:xfrm>
          <a:prstGeom prst="rect">
            <a:avLst/>
          </a:prstGeom>
          <a:noFill/>
        </p:spPr>
        <p:txBody>
          <a:bodyPr wrap="square" rtlCol="0">
            <a:spAutoFit/>
          </a:bodyPr>
          <a:lstStyle/>
          <a:p>
            <a:r>
              <a:rPr lang="en-US" dirty="0"/>
              <a:t>The </a:t>
            </a:r>
            <a:r>
              <a:rPr lang="en-US" i="1" dirty="0" err="1"/>
              <a:t>Dinocampus</a:t>
            </a:r>
            <a:r>
              <a:rPr lang="en-US" i="1" dirty="0"/>
              <a:t> </a:t>
            </a:r>
            <a:r>
              <a:rPr lang="en-US" i="1" dirty="0" err="1"/>
              <a:t>coccinellae</a:t>
            </a:r>
            <a:r>
              <a:rPr lang="en-US" i="1" dirty="0"/>
              <a:t> </a:t>
            </a:r>
            <a:r>
              <a:rPr lang="en-US" dirty="0"/>
              <a:t>Paralysis virus (</a:t>
            </a:r>
            <a:r>
              <a:rPr lang="en-US" i="1" dirty="0" err="1"/>
              <a:t>Dc</a:t>
            </a:r>
            <a:r>
              <a:rPr lang="en-US" dirty="0" err="1"/>
              <a:t>PV</a:t>
            </a:r>
            <a:r>
              <a:rPr lang="en-US" dirty="0"/>
              <a:t>)</a:t>
            </a:r>
          </a:p>
        </p:txBody>
      </p:sp>
      <p:pic>
        <p:nvPicPr>
          <p:cNvPr id="269" name="Picture 4" descr="http://education.expasy.org/images/Picornaviridae_virion.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7671"/>
          <a:stretch/>
        </p:blipFill>
        <p:spPr bwMode="auto">
          <a:xfrm>
            <a:off x="2370572" y="2971013"/>
            <a:ext cx="1231727" cy="124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83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828800"/>
            <a:ext cx="553509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0" y="248189"/>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i="1" dirty="0" err="1"/>
              <a:t>Opistorchis</a:t>
            </a:r>
            <a:r>
              <a:rPr lang="en-US" i="1" dirty="0"/>
              <a:t> </a:t>
            </a:r>
            <a:r>
              <a:rPr lang="en-US" i="1" dirty="0" err="1"/>
              <a:t>viverrini</a:t>
            </a:r>
            <a:r>
              <a:rPr lang="en-US" i="1" dirty="0"/>
              <a:t> </a:t>
            </a:r>
            <a:r>
              <a:rPr lang="en-US" dirty="0"/>
              <a:t>(Liver Fluke)</a:t>
            </a:r>
          </a:p>
        </p:txBody>
      </p:sp>
      <p:sp>
        <p:nvSpPr>
          <p:cNvPr id="6" name="Rectangle 5">
            <a:extLst>
              <a:ext uri="{FF2B5EF4-FFF2-40B4-BE49-F238E27FC236}">
                <a16:creationId xmlns:a16="http://schemas.microsoft.com/office/drawing/2014/main" id="{882E2A1E-4D11-48DE-85F2-6F6EC4646229}"/>
              </a:ext>
            </a:extLst>
          </p:cNvPr>
          <p:cNvSpPr/>
          <p:nvPr/>
        </p:nvSpPr>
        <p:spPr>
          <a:xfrm>
            <a:off x="0" y="0"/>
            <a:ext cx="12192000" cy="378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14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 y="378818"/>
            <a:ext cx="12192000" cy="1143000"/>
          </a:xfrm>
        </p:spPr>
        <p:txBody>
          <a:bodyPr>
            <a:normAutofit/>
          </a:bodyPr>
          <a:lstStyle/>
          <a:p>
            <a:r>
              <a:rPr lang="en-US" i="1" dirty="0" err="1"/>
              <a:t>Opistorchis</a:t>
            </a:r>
            <a:r>
              <a:rPr lang="en-US" i="1" dirty="0"/>
              <a:t> </a:t>
            </a:r>
            <a:r>
              <a:rPr lang="en-US" i="1" dirty="0" err="1"/>
              <a:t>viverrini</a:t>
            </a:r>
            <a:r>
              <a:rPr lang="en-US" i="1" dirty="0"/>
              <a:t> </a:t>
            </a:r>
            <a:r>
              <a:rPr lang="en-US" dirty="0"/>
              <a:t>(Liver Fluke)</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1676400"/>
            <a:ext cx="8023386" cy="3751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882E2A1E-4D11-48DE-85F2-6F6EC4646229}"/>
              </a:ext>
            </a:extLst>
          </p:cNvPr>
          <p:cNvSpPr/>
          <p:nvPr/>
        </p:nvSpPr>
        <p:spPr>
          <a:xfrm>
            <a:off x="0" y="0"/>
            <a:ext cx="12192000" cy="378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6286" y="6415314"/>
            <a:ext cx="8019143" cy="369332"/>
          </a:xfrm>
          <a:prstGeom prst="rect">
            <a:avLst/>
          </a:prstGeom>
          <a:noFill/>
        </p:spPr>
        <p:txBody>
          <a:bodyPr wrap="square" rtlCol="0">
            <a:spAutoFit/>
          </a:bodyPr>
          <a:lstStyle/>
          <a:p>
            <a:r>
              <a:rPr lang="en-US" dirty="0" err="1"/>
              <a:t>Plieskatt</a:t>
            </a:r>
            <a:r>
              <a:rPr lang="en-US" dirty="0"/>
              <a:t> et al., 2013 ; </a:t>
            </a:r>
            <a:r>
              <a:rPr lang="en-US" dirty="0" err="1"/>
              <a:t>Deenonpoe</a:t>
            </a:r>
            <a:r>
              <a:rPr lang="en-US" dirty="0"/>
              <a:t> et al., 2015</a:t>
            </a:r>
          </a:p>
        </p:txBody>
      </p:sp>
      <p:sp>
        <p:nvSpPr>
          <p:cNvPr id="10" name="TextBox 9"/>
          <p:cNvSpPr txBox="1"/>
          <p:nvPr/>
        </p:nvSpPr>
        <p:spPr>
          <a:xfrm>
            <a:off x="36286" y="5559915"/>
            <a:ext cx="6796314" cy="830997"/>
          </a:xfrm>
          <a:prstGeom prst="rect">
            <a:avLst/>
          </a:prstGeom>
          <a:noFill/>
        </p:spPr>
        <p:txBody>
          <a:bodyPr wrap="square" rtlCol="0">
            <a:spAutoFit/>
          </a:bodyPr>
          <a:lstStyle/>
          <a:p>
            <a:r>
              <a:rPr lang="en-US" sz="2400" dirty="0"/>
              <a:t>Infection results in changes in the gut microbiome composition</a:t>
            </a:r>
          </a:p>
        </p:txBody>
      </p:sp>
      <p:pic>
        <p:nvPicPr>
          <p:cNvPr id="71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r="5488"/>
          <a:stretch/>
        </p:blipFill>
        <p:spPr bwMode="auto">
          <a:xfrm>
            <a:off x="8073571" y="1914158"/>
            <a:ext cx="3984171" cy="3276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030643" y="5190584"/>
            <a:ext cx="4161357" cy="1200329"/>
          </a:xfrm>
          <a:prstGeom prst="rect">
            <a:avLst/>
          </a:prstGeom>
          <a:noFill/>
        </p:spPr>
        <p:txBody>
          <a:bodyPr wrap="square" rtlCol="0">
            <a:spAutoFit/>
          </a:bodyPr>
          <a:lstStyle/>
          <a:p>
            <a:r>
              <a:rPr lang="en-US" sz="2400" dirty="0"/>
              <a:t>A reservoir for species of </a:t>
            </a:r>
            <a:r>
              <a:rPr lang="en-US" sz="2400" i="1" dirty="0"/>
              <a:t>Helicobacter</a:t>
            </a:r>
            <a:r>
              <a:rPr lang="en-US" sz="2400" dirty="0"/>
              <a:t>, including </a:t>
            </a:r>
            <a:r>
              <a:rPr lang="en-US" sz="2400" i="1" dirty="0"/>
              <a:t>Helicobacter pylori</a:t>
            </a:r>
          </a:p>
        </p:txBody>
      </p:sp>
    </p:spTree>
    <p:extLst>
      <p:ext uri="{BB962C8B-B14F-4D97-AF65-F5344CB8AC3E}">
        <p14:creationId xmlns:p14="http://schemas.microsoft.com/office/powerpoint/2010/main" val="372542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i="1" dirty="0" err="1"/>
              <a:t>Opistorchis</a:t>
            </a:r>
            <a:r>
              <a:rPr lang="en-US" i="1" dirty="0"/>
              <a:t> </a:t>
            </a:r>
            <a:r>
              <a:rPr lang="en-US" i="1" dirty="0" err="1"/>
              <a:t>viverrini</a:t>
            </a:r>
            <a:r>
              <a:rPr lang="en-US" i="1" dirty="0"/>
              <a:t> </a:t>
            </a:r>
            <a:r>
              <a:rPr lang="en-US" dirty="0"/>
              <a:t>(Liver Fluke)</a:t>
            </a:r>
          </a:p>
        </p:txBody>
      </p:sp>
      <p:sp>
        <p:nvSpPr>
          <p:cNvPr id="5" name="Rectangle 4">
            <a:extLst>
              <a:ext uri="{FF2B5EF4-FFF2-40B4-BE49-F238E27FC236}">
                <a16:creationId xmlns:a16="http://schemas.microsoft.com/office/drawing/2014/main" id="{882E2A1E-4D11-48DE-85F2-6F6EC4646229}"/>
              </a:ext>
            </a:extLst>
          </p:cNvPr>
          <p:cNvSpPr/>
          <p:nvPr/>
        </p:nvSpPr>
        <p:spPr>
          <a:xfrm>
            <a:off x="0" y="0"/>
            <a:ext cx="12192000" cy="378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2670"/>
          <a:stretch/>
        </p:blipFill>
        <p:spPr bwMode="auto">
          <a:xfrm>
            <a:off x="4648200" y="3271806"/>
            <a:ext cx="7171871" cy="2395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648200" y="5667257"/>
            <a:ext cx="7634513"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3 families of bacteria are enriched in </a:t>
            </a:r>
            <a:r>
              <a:rPr lang="en-US" sz="2400" i="1" dirty="0"/>
              <a:t>O. </a:t>
            </a:r>
            <a:r>
              <a:rPr lang="en-US" sz="2400" i="1" dirty="0" err="1"/>
              <a:t>viverrini</a:t>
            </a:r>
            <a:r>
              <a:rPr lang="en-US" sz="2400" i="1" dirty="0"/>
              <a:t>-</a:t>
            </a:r>
            <a:r>
              <a:rPr lang="en-US" sz="2400" dirty="0"/>
              <a:t>associated Cholangiocarcinoma</a:t>
            </a:r>
          </a:p>
        </p:txBody>
      </p:sp>
      <p:sp>
        <p:nvSpPr>
          <p:cNvPr id="8" name="TextBox 7"/>
          <p:cNvSpPr txBox="1"/>
          <p:nvPr/>
        </p:nvSpPr>
        <p:spPr>
          <a:xfrm>
            <a:off x="36286" y="6480111"/>
            <a:ext cx="8117114" cy="369332"/>
          </a:xfrm>
          <a:prstGeom prst="rect">
            <a:avLst/>
          </a:prstGeom>
          <a:noFill/>
        </p:spPr>
        <p:txBody>
          <a:bodyPr wrap="square" rtlCol="0">
            <a:spAutoFit/>
          </a:bodyPr>
          <a:lstStyle/>
          <a:p>
            <a:r>
              <a:rPr lang="en-US" dirty="0" err="1"/>
              <a:t>Chng</a:t>
            </a:r>
            <a:r>
              <a:rPr lang="en-US" dirty="0"/>
              <a:t> et al., 2016; </a:t>
            </a:r>
            <a:r>
              <a:rPr lang="en-US" dirty="0" err="1"/>
              <a:t>Deenonpoe</a:t>
            </a:r>
            <a:r>
              <a:rPr lang="en-US" dirty="0"/>
              <a:t> et al., 2015 </a:t>
            </a:r>
          </a:p>
        </p:txBody>
      </p:sp>
      <p:sp>
        <p:nvSpPr>
          <p:cNvPr id="9" name="TextBox 8"/>
          <p:cNvSpPr txBox="1"/>
          <p:nvPr/>
        </p:nvSpPr>
        <p:spPr>
          <a:xfrm>
            <a:off x="366486" y="1295400"/>
            <a:ext cx="94488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Parasite microbiome and cancer?</a:t>
            </a:r>
          </a:p>
        </p:txBody>
      </p:sp>
      <p:grpSp>
        <p:nvGrpSpPr>
          <p:cNvPr id="11" name="Group 10"/>
          <p:cNvGrpSpPr/>
          <p:nvPr/>
        </p:nvGrpSpPr>
        <p:grpSpPr>
          <a:xfrm>
            <a:off x="237670" y="2107036"/>
            <a:ext cx="3305629" cy="3193663"/>
            <a:chOff x="5486401" y="3486275"/>
            <a:chExt cx="2650670" cy="3131848"/>
          </a:xfrm>
        </p:grpSpPr>
        <p:pic>
          <p:nvPicPr>
            <p:cNvPr id="12" name="Picture 6" descr="https://www.ncbi.nlm.nih.gov/corecgi/tileshop/tileshop.fcgi?p=PMC3&amp;id=797993&amp;s=61&amp;r=1&amp;c=1"/>
            <p:cNvPicPr>
              <a:picLocks noChangeAspect="1" noChangeArrowheads="1"/>
            </p:cNvPicPr>
            <p:nvPr/>
          </p:nvPicPr>
          <p:blipFill rotWithShape="1">
            <a:blip r:embed="rId4">
              <a:extLst>
                <a:ext uri="{28A0092B-C50C-407E-A947-70E740481C1C}">
                  <a14:useLocalDpi xmlns:a14="http://schemas.microsoft.com/office/drawing/2010/main" val="0"/>
                </a:ext>
              </a:extLst>
            </a:blip>
            <a:srcRect t="16304" r="67796" b="24820"/>
            <a:stretch/>
          </p:blipFill>
          <p:spPr bwMode="auto">
            <a:xfrm>
              <a:off x="5486401" y="3489904"/>
              <a:ext cx="1914071" cy="3095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www.ncbi.nlm.nih.gov/corecgi/tileshop/tileshop.fcgi?p=PMC3&amp;id=797993&amp;s=61&amp;r=1&amp;c=1"/>
            <p:cNvPicPr>
              <a:picLocks noChangeAspect="1" noChangeArrowheads="1"/>
            </p:cNvPicPr>
            <p:nvPr/>
          </p:nvPicPr>
          <p:blipFill rotWithShape="1">
            <a:blip r:embed="rId4">
              <a:extLst>
                <a:ext uri="{28A0092B-C50C-407E-A947-70E740481C1C}">
                  <a14:useLocalDpi xmlns:a14="http://schemas.microsoft.com/office/drawing/2010/main" val="0"/>
                </a:ext>
              </a:extLst>
            </a:blip>
            <a:srcRect l="51862" t="16304" r="35592" b="24130"/>
            <a:stretch/>
          </p:blipFill>
          <p:spPr bwMode="auto">
            <a:xfrm>
              <a:off x="7391400" y="3486275"/>
              <a:ext cx="745671" cy="31318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4094839" y="1943966"/>
            <a:ext cx="8097157" cy="830997"/>
          </a:xfrm>
          <a:prstGeom prst="rect">
            <a:avLst/>
          </a:prstGeom>
          <a:noFill/>
        </p:spPr>
        <p:txBody>
          <a:bodyPr wrap="square" rtlCol="0">
            <a:spAutoFit/>
          </a:bodyPr>
          <a:lstStyle/>
          <a:p>
            <a:pPr marL="342900" indent="-342900">
              <a:buFont typeface="Arial" panose="020B0604020202020204" pitchFamily="34" charset="0"/>
              <a:buChar char="•"/>
            </a:pPr>
            <a:r>
              <a:rPr lang="en-US" sz="2400" i="1" dirty="0"/>
              <a:t>H. Pylori </a:t>
            </a:r>
            <a:r>
              <a:rPr lang="en-US" sz="2400" dirty="0"/>
              <a:t>is significantly more abundant in the feces of hamsters infected by </a:t>
            </a:r>
            <a:r>
              <a:rPr lang="en-US" sz="2400" i="1" dirty="0"/>
              <a:t>O. </a:t>
            </a:r>
            <a:r>
              <a:rPr lang="en-US" sz="2400" i="1" dirty="0" err="1"/>
              <a:t>viverrini</a:t>
            </a:r>
            <a:endParaRPr lang="en-US" sz="2400" dirty="0"/>
          </a:p>
        </p:txBody>
      </p:sp>
      <p:sp>
        <p:nvSpPr>
          <p:cNvPr id="10" name="TextBox 9"/>
          <p:cNvSpPr txBox="1"/>
          <p:nvPr/>
        </p:nvSpPr>
        <p:spPr>
          <a:xfrm>
            <a:off x="1890485" y="5300699"/>
            <a:ext cx="2189839" cy="369332"/>
          </a:xfrm>
          <a:prstGeom prst="rect">
            <a:avLst/>
          </a:prstGeom>
          <a:noFill/>
        </p:spPr>
        <p:txBody>
          <a:bodyPr wrap="square" rtlCol="0">
            <a:spAutoFit/>
          </a:bodyPr>
          <a:lstStyle/>
          <a:p>
            <a:r>
              <a:rPr lang="en-US" dirty="0"/>
              <a:t>Control     Infected</a:t>
            </a:r>
          </a:p>
        </p:txBody>
      </p:sp>
      <p:sp>
        <p:nvSpPr>
          <p:cNvPr id="15" name="Rectangle 14"/>
          <p:cNvSpPr/>
          <p:nvPr/>
        </p:nvSpPr>
        <p:spPr>
          <a:xfrm>
            <a:off x="4495800" y="3112752"/>
            <a:ext cx="457200" cy="4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978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5560" r="-2" b="32242"/>
          <a:stretch/>
        </p:blipFill>
        <p:spPr>
          <a:xfrm>
            <a:off x="102392" y="18745"/>
            <a:ext cx="7552924" cy="6857990"/>
          </a:xfrm>
          <a:prstGeom prst="rect">
            <a:avLst/>
          </a:prstGeom>
        </p:spPr>
      </p:pic>
      <p:sp>
        <p:nvSpPr>
          <p:cNvPr id="3" name="TextBox 2"/>
          <p:cNvSpPr txBox="1"/>
          <p:nvPr/>
        </p:nvSpPr>
        <p:spPr>
          <a:xfrm>
            <a:off x="5943601" y="395186"/>
            <a:ext cx="6248400" cy="1077218"/>
          </a:xfrm>
          <a:prstGeom prst="rect">
            <a:avLst/>
          </a:prstGeom>
          <a:noFill/>
        </p:spPr>
        <p:txBody>
          <a:bodyPr wrap="square" rtlCol="0">
            <a:spAutoFit/>
          </a:bodyPr>
          <a:lstStyle/>
          <a:p>
            <a:r>
              <a:rPr lang="en-US" sz="3200" dirty="0" err="1"/>
              <a:t>Holobiont-holobiont</a:t>
            </a:r>
            <a:r>
              <a:rPr lang="en-US" sz="3200" dirty="0"/>
              <a:t> interactions: redefining host-parasite interactions</a:t>
            </a:r>
          </a:p>
        </p:txBody>
      </p:sp>
      <p:sp>
        <p:nvSpPr>
          <p:cNvPr id="6" name="TextBox 5">
            <a:extLst>
              <a:ext uri="{FF2B5EF4-FFF2-40B4-BE49-F238E27FC236}">
                <a16:creationId xmlns:a16="http://schemas.microsoft.com/office/drawing/2014/main" id="{EB3C93BD-ECD5-44E8-81F4-87D8CBA4D1F0}"/>
              </a:ext>
            </a:extLst>
          </p:cNvPr>
          <p:cNvSpPr txBox="1"/>
          <p:nvPr/>
        </p:nvSpPr>
        <p:spPr>
          <a:xfrm>
            <a:off x="10604222" y="6458345"/>
            <a:ext cx="1587778" cy="369332"/>
          </a:xfrm>
          <a:prstGeom prst="rect">
            <a:avLst/>
          </a:prstGeom>
          <a:noFill/>
        </p:spPr>
        <p:txBody>
          <a:bodyPr wrap="square" rtlCol="0">
            <a:spAutoFit/>
          </a:bodyPr>
          <a:lstStyle/>
          <a:p>
            <a:r>
              <a:rPr lang="en-US" dirty="0"/>
              <a:t>Dheilly, 2015</a:t>
            </a:r>
          </a:p>
        </p:txBody>
      </p:sp>
      <p:sp>
        <p:nvSpPr>
          <p:cNvPr id="5" name="Content Placeholder 2">
            <a:extLst>
              <a:ext uri="{FF2B5EF4-FFF2-40B4-BE49-F238E27FC236}">
                <a16:creationId xmlns:a16="http://schemas.microsoft.com/office/drawing/2014/main" id="{82DBD474-9420-4131-911B-8E3743BB0007}"/>
              </a:ext>
            </a:extLst>
          </p:cNvPr>
          <p:cNvSpPr>
            <a:spLocks noGrp="1"/>
          </p:cNvSpPr>
          <p:nvPr>
            <p:ph idx="1"/>
          </p:nvPr>
        </p:nvSpPr>
        <p:spPr>
          <a:xfrm>
            <a:off x="7632821" y="1905000"/>
            <a:ext cx="4624148" cy="4351338"/>
          </a:xfrm>
        </p:spPr>
        <p:txBody>
          <a:bodyPr>
            <a:normAutofit/>
          </a:bodyPr>
          <a:lstStyle/>
          <a:p>
            <a:r>
              <a:rPr lang="en-US" sz="2400" dirty="0">
                <a:latin typeface="+mj-lt"/>
              </a:rPr>
              <a:t>Any parasite may carry microbes</a:t>
            </a:r>
          </a:p>
          <a:p>
            <a:r>
              <a:rPr lang="en-US" sz="2400" dirty="0">
                <a:latin typeface="+mj-lt"/>
              </a:rPr>
              <a:t>Microbes associated with parasites can be transmitted to the host</a:t>
            </a:r>
          </a:p>
          <a:p>
            <a:r>
              <a:rPr lang="en-US" sz="2400" dirty="0">
                <a:latin typeface="+mj-lt"/>
              </a:rPr>
              <a:t>Parasites may acquire microbes from their hosts</a:t>
            </a:r>
          </a:p>
          <a:p>
            <a:r>
              <a:rPr lang="en-US" sz="2400" dirty="0">
                <a:latin typeface="+mj-lt"/>
              </a:rPr>
              <a:t>Parasites may alter their host microbiome</a:t>
            </a:r>
          </a:p>
          <a:p>
            <a:endParaRPr lang="en-US" sz="2400" dirty="0">
              <a:latin typeface="+mj-lt"/>
            </a:endParaRPr>
          </a:p>
          <a:p>
            <a:pPr marL="0" indent="0">
              <a:buNone/>
            </a:pPr>
            <a:r>
              <a:rPr lang="en-US" sz="2400" dirty="0">
                <a:latin typeface="+mj-lt"/>
                <a:sym typeface="Wingdings" panose="05000000000000000000" pitchFamily="2" charset="2"/>
              </a:rPr>
              <a:t> </a:t>
            </a:r>
            <a:r>
              <a:rPr lang="en-US" sz="2400" dirty="0">
                <a:latin typeface="+mj-lt"/>
              </a:rPr>
              <a:t>Challenges Koch’s postulate</a:t>
            </a:r>
          </a:p>
          <a:p>
            <a:endParaRPr lang="en-US" sz="2400" dirty="0">
              <a:latin typeface="+mj-lt"/>
            </a:endParaRPr>
          </a:p>
        </p:txBody>
      </p:sp>
      <p:sp>
        <p:nvSpPr>
          <p:cNvPr id="7" name="TextBox 6">
            <a:extLst>
              <a:ext uri="{FF2B5EF4-FFF2-40B4-BE49-F238E27FC236}">
                <a16:creationId xmlns:a16="http://schemas.microsoft.com/office/drawing/2014/main" id="{2A46DEE4-502E-421A-9D78-590F165DD646}"/>
              </a:ext>
            </a:extLst>
          </p:cNvPr>
          <p:cNvSpPr txBox="1"/>
          <p:nvPr/>
        </p:nvSpPr>
        <p:spPr>
          <a:xfrm>
            <a:off x="4432421" y="6539035"/>
            <a:ext cx="3200400" cy="276999"/>
          </a:xfrm>
          <a:prstGeom prst="rect">
            <a:avLst/>
          </a:prstGeom>
          <a:noFill/>
        </p:spPr>
        <p:txBody>
          <a:bodyPr wrap="square" rtlCol="0">
            <a:spAutoFit/>
          </a:bodyPr>
          <a:lstStyle/>
          <a:p>
            <a:r>
              <a:rPr lang="en-US" sz="1200" dirty="0"/>
              <a:t>Modified from Charis </a:t>
            </a:r>
            <a:r>
              <a:rPr lang="en-US" sz="1200" dirty="0" err="1"/>
              <a:t>Tsevis</a:t>
            </a:r>
            <a:r>
              <a:rPr lang="en-US" sz="1200" dirty="0"/>
              <a:t>, Science News</a:t>
            </a:r>
          </a:p>
        </p:txBody>
      </p:sp>
    </p:spTree>
    <p:extLst>
      <p:ext uri="{BB962C8B-B14F-4D97-AF65-F5344CB8AC3E}">
        <p14:creationId xmlns:p14="http://schemas.microsoft.com/office/powerpoint/2010/main" val="993898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16D46-131E-48FA-AC08-A94684A703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4628" y="457200"/>
            <a:ext cx="6275083" cy="6286946"/>
          </a:xfrm>
          <a:prstGeom prst="rect">
            <a:avLst/>
          </a:prstGeom>
        </p:spPr>
      </p:pic>
      <p:sp>
        <p:nvSpPr>
          <p:cNvPr id="2" name="TextBox 1">
            <a:extLst>
              <a:ext uri="{FF2B5EF4-FFF2-40B4-BE49-F238E27FC236}">
                <a16:creationId xmlns:a16="http://schemas.microsoft.com/office/drawing/2014/main" id="{0FE8924D-D374-460B-9322-8A61B5C4933A}"/>
              </a:ext>
            </a:extLst>
          </p:cNvPr>
          <p:cNvSpPr txBox="1"/>
          <p:nvPr/>
        </p:nvSpPr>
        <p:spPr>
          <a:xfrm>
            <a:off x="6405499" y="2286000"/>
            <a:ext cx="5747807" cy="3477875"/>
          </a:xfrm>
          <a:prstGeom prst="rect">
            <a:avLst/>
          </a:prstGeom>
          <a:noFill/>
        </p:spPr>
        <p:txBody>
          <a:bodyPr wrap="square" rtlCol="0">
            <a:spAutoFit/>
          </a:bodyPr>
          <a:lstStyle/>
          <a:p>
            <a:pPr marL="214313" indent="-214313">
              <a:buFontTx/>
              <a:buChar char="-"/>
            </a:pPr>
            <a:r>
              <a:rPr lang="en-US" sz="2000" dirty="0">
                <a:latin typeface="Arial" panose="020B0604020202020204" pitchFamily="34" charset="0"/>
                <a:cs typeface="Arial" panose="020B0604020202020204" pitchFamily="34" charset="0"/>
              </a:rPr>
              <a:t>Characterization of the microbiome of parasites from various phyla</a:t>
            </a:r>
          </a:p>
          <a:p>
            <a:endParaRPr lang="en-US" sz="2000" dirty="0">
              <a:latin typeface="Arial" panose="020B0604020202020204" pitchFamily="34" charset="0"/>
              <a:cs typeface="Arial" panose="020B0604020202020204" pitchFamily="34" charset="0"/>
            </a:endParaRPr>
          </a:p>
          <a:p>
            <a:pPr marL="214313" indent="-214313">
              <a:buFontTx/>
              <a:buChar char="-"/>
            </a:pPr>
            <a:r>
              <a:rPr lang="en-US" sz="2000" dirty="0">
                <a:latin typeface="Arial" panose="020B0604020202020204" pitchFamily="34" charset="0"/>
                <a:cs typeface="Arial" panose="020B0604020202020204" pitchFamily="34" charset="0"/>
              </a:rPr>
              <a:t>Assess the role of horizontal transmission of microbes among hosts and parasites in evolution</a:t>
            </a:r>
          </a:p>
          <a:p>
            <a:endParaRPr lang="en-US" sz="2000" dirty="0">
              <a:latin typeface="Arial" panose="020B0604020202020204" pitchFamily="34" charset="0"/>
              <a:cs typeface="Arial" panose="020B0604020202020204" pitchFamily="34" charset="0"/>
            </a:endParaRPr>
          </a:p>
          <a:p>
            <a:pPr marL="214313" indent="-214313">
              <a:buFontTx/>
              <a:buChar char="-"/>
            </a:pPr>
            <a:r>
              <a:rPr lang="en-US" sz="2000">
                <a:latin typeface="Arial" panose="020B0604020202020204" pitchFamily="34" charset="0"/>
                <a:cs typeface="Arial" panose="020B0604020202020204" pitchFamily="34" charset="0"/>
              </a:rPr>
              <a:t>Characterize of the </a:t>
            </a:r>
            <a:r>
              <a:rPr lang="en-US" sz="2000" dirty="0">
                <a:latin typeface="Arial" panose="020B0604020202020204" pitchFamily="34" charset="0"/>
                <a:cs typeface="Arial" panose="020B0604020202020204" pitchFamily="34" charset="0"/>
              </a:rPr>
              <a:t>effect of parasites on their host microbiome</a:t>
            </a:r>
          </a:p>
          <a:p>
            <a:pPr marL="214313" indent="-214313">
              <a:buFontTx/>
              <a:buChar char="-"/>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02AEB42-565E-438B-9D82-61DEE491CA3D}"/>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52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1881"/>
            <a:ext cx="10972800" cy="1143000"/>
          </a:xfrm>
        </p:spPr>
        <p:txBody>
          <a:bodyPr/>
          <a:lstStyle/>
          <a:p>
            <a:r>
              <a:rPr lang="en-US" dirty="0"/>
              <a:t>Host and Parasite Microbiome packages</a:t>
            </a:r>
          </a:p>
        </p:txBody>
      </p:sp>
      <p:sp>
        <p:nvSpPr>
          <p:cNvPr id="4" name="Rectangle 3">
            <a:extLst>
              <a:ext uri="{FF2B5EF4-FFF2-40B4-BE49-F238E27FC236}">
                <a16:creationId xmlns:a16="http://schemas.microsoft.com/office/drawing/2014/main" id="{A02AEB42-565E-438B-9D82-61DEE491CA3D}"/>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848600" y="3352799"/>
            <a:ext cx="1981200" cy="369332"/>
          </a:xfrm>
          <a:prstGeom prst="rect">
            <a:avLst/>
          </a:prstGeom>
          <a:noFill/>
        </p:spPr>
        <p:txBody>
          <a:bodyPr wrap="square" rtlCol="0">
            <a:spAutoFit/>
          </a:bodyPr>
          <a:lstStyle/>
          <a:p>
            <a:pPr algn="ctr"/>
            <a:r>
              <a:rPr lang="en-US" b="1" dirty="0"/>
              <a:t>Host-associated</a:t>
            </a:r>
          </a:p>
        </p:txBody>
      </p:sp>
      <p:sp>
        <p:nvSpPr>
          <p:cNvPr id="52" name="TextBox 51"/>
          <p:cNvSpPr txBox="1"/>
          <p:nvPr/>
        </p:nvSpPr>
        <p:spPr>
          <a:xfrm>
            <a:off x="2057400" y="3359329"/>
            <a:ext cx="1828800" cy="646331"/>
          </a:xfrm>
          <a:prstGeom prst="rect">
            <a:avLst/>
          </a:prstGeom>
          <a:noFill/>
        </p:spPr>
        <p:txBody>
          <a:bodyPr wrap="square" rtlCol="0">
            <a:spAutoFit/>
          </a:bodyPr>
          <a:lstStyle/>
          <a:p>
            <a:r>
              <a:rPr lang="en-US" b="1" dirty="0"/>
              <a:t>Parasite count </a:t>
            </a:r>
          </a:p>
          <a:p>
            <a:endParaRPr lang="en-US" b="1" dirty="0"/>
          </a:p>
        </p:txBody>
      </p:sp>
      <p:cxnSp>
        <p:nvCxnSpPr>
          <p:cNvPr id="53" name="Straight Connector 52"/>
          <p:cNvCxnSpPr>
            <a:stCxn id="58" idx="1"/>
            <a:endCxn id="52" idx="0"/>
          </p:cNvCxnSpPr>
          <p:nvPr/>
        </p:nvCxnSpPr>
        <p:spPr>
          <a:xfrm>
            <a:off x="990600" y="1981200"/>
            <a:ext cx="1981200" cy="137812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2" idx="0"/>
            <a:endCxn id="58" idx="3"/>
          </p:cNvCxnSpPr>
          <p:nvPr/>
        </p:nvCxnSpPr>
        <p:spPr>
          <a:xfrm flipV="1">
            <a:off x="2971800" y="1981200"/>
            <a:ext cx="1981200" cy="137812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7" idx="1"/>
            <a:endCxn id="51" idx="0"/>
          </p:cNvCxnSpPr>
          <p:nvPr/>
        </p:nvCxnSpPr>
        <p:spPr>
          <a:xfrm>
            <a:off x="6858000" y="1981200"/>
            <a:ext cx="1981200" cy="13715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1" idx="0"/>
            <a:endCxn id="57" idx="3"/>
          </p:cNvCxnSpPr>
          <p:nvPr/>
        </p:nvCxnSpPr>
        <p:spPr>
          <a:xfrm flipV="1">
            <a:off x="8839200" y="1981200"/>
            <a:ext cx="1981200" cy="13715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6858000" y="1600200"/>
            <a:ext cx="3962400" cy="762000"/>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Parasite-associated</a:t>
            </a:r>
          </a:p>
        </p:txBody>
      </p:sp>
      <p:sp>
        <p:nvSpPr>
          <p:cNvPr id="58" name="Rectangle 57"/>
          <p:cNvSpPr/>
          <p:nvPr/>
        </p:nvSpPr>
        <p:spPr>
          <a:xfrm>
            <a:off x="990600" y="1600200"/>
            <a:ext cx="3962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Host-associated</a:t>
            </a:r>
          </a:p>
        </p:txBody>
      </p:sp>
      <p:cxnSp>
        <p:nvCxnSpPr>
          <p:cNvPr id="59" name="Straight Arrow Connector 58"/>
          <p:cNvCxnSpPr/>
          <p:nvPr/>
        </p:nvCxnSpPr>
        <p:spPr>
          <a:xfrm flipV="1">
            <a:off x="4876800" y="1981203"/>
            <a:ext cx="1828800" cy="31241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5105400" y="1981200"/>
            <a:ext cx="1752600" cy="1378129"/>
          </a:xfrm>
          <a:prstGeom prst="straightConnector1">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90600" y="3708620"/>
            <a:ext cx="3886200" cy="1200329"/>
          </a:xfrm>
          <a:prstGeom prst="rect">
            <a:avLst/>
          </a:prstGeom>
          <a:noFill/>
        </p:spPr>
        <p:txBody>
          <a:bodyPr wrap="square" rtlCol="0">
            <a:spAutoFit/>
          </a:bodyPr>
          <a:lstStyle/>
          <a:p>
            <a:r>
              <a:rPr lang="en-US" dirty="0"/>
              <a:t>Total count of any parasite per gram or volume of sample, should include name of organism followed by count; can include multiple organism counts</a:t>
            </a:r>
          </a:p>
        </p:txBody>
      </p:sp>
      <p:sp>
        <p:nvSpPr>
          <p:cNvPr id="62" name="TextBox 61"/>
          <p:cNvSpPr txBox="1"/>
          <p:nvPr/>
        </p:nvSpPr>
        <p:spPr>
          <a:xfrm>
            <a:off x="1837508" y="4991933"/>
            <a:ext cx="2013857" cy="646331"/>
          </a:xfrm>
          <a:prstGeom prst="rect">
            <a:avLst/>
          </a:prstGeom>
          <a:noFill/>
        </p:spPr>
        <p:txBody>
          <a:bodyPr wrap="square" rtlCol="0">
            <a:spAutoFit/>
          </a:bodyPr>
          <a:lstStyle/>
          <a:p>
            <a:r>
              <a:rPr lang="en-US" b="1" dirty="0"/>
              <a:t>Parasite-associated</a:t>
            </a:r>
          </a:p>
          <a:p>
            <a:endParaRPr lang="en-US" b="1" dirty="0"/>
          </a:p>
        </p:txBody>
      </p:sp>
      <p:sp>
        <p:nvSpPr>
          <p:cNvPr id="63" name="TextBox 62"/>
          <p:cNvSpPr txBox="1"/>
          <p:nvPr/>
        </p:nvSpPr>
        <p:spPr>
          <a:xfrm>
            <a:off x="901700" y="5411003"/>
            <a:ext cx="3962400" cy="369332"/>
          </a:xfrm>
          <a:prstGeom prst="rect">
            <a:avLst/>
          </a:prstGeom>
          <a:noFill/>
        </p:spPr>
        <p:txBody>
          <a:bodyPr wrap="square" rtlCol="0">
            <a:spAutoFit/>
          </a:bodyPr>
          <a:lstStyle/>
          <a:p>
            <a:pPr algn="ctr"/>
            <a:r>
              <a:rPr lang="en-US" dirty="0"/>
              <a:t>Reference to parasite IDs</a:t>
            </a:r>
          </a:p>
        </p:txBody>
      </p:sp>
      <p:sp>
        <p:nvSpPr>
          <p:cNvPr id="64" name="TextBox 63"/>
          <p:cNvSpPr txBox="1"/>
          <p:nvPr/>
        </p:nvSpPr>
        <p:spPr>
          <a:xfrm>
            <a:off x="6855823" y="3740990"/>
            <a:ext cx="3962400" cy="369332"/>
          </a:xfrm>
          <a:prstGeom prst="rect">
            <a:avLst/>
          </a:prstGeom>
          <a:noFill/>
        </p:spPr>
        <p:txBody>
          <a:bodyPr wrap="square" rtlCol="0">
            <a:spAutoFit/>
          </a:bodyPr>
          <a:lstStyle/>
          <a:p>
            <a:pPr algn="ctr"/>
            <a:r>
              <a:rPr lang="en-US" dirty="0"/>
              <a:t>Reference to host subject ID</a:t>
            </a:r>
          </a:p>
        </p:txBody>
      </p:sp>
    </p:spTree>
    <p:extLst>
      <p:ext uri="{BB962C8B-B14F-4D97-AF65-F5344CB8AC3E}">
        <p14:creationId xmlns:p14="http://schemas.microsoft.com/office/powerpoint/2010/main" val="82777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1881"/>
            <a:ext cx="10972800" cy="1143000"/>
          </a:xfrm>
        </p:spPr>
        <p:txBody>
          <a:bodyPr/>
          <a:lstStyle/>
          <a:p>
            <a:r>
              <a:rPr lang="en-US" dirty="0" err="1"/>
              <a:t>Multiparasitim</a:t>
            </a:r>
            <a:endParaRPr lang="en-US" dirty="0"/>
          </a:p>
        </p:txBody>
      </p:sp>
      <p:sp>
        <p:nvSpPr>
          <p:cNvPr id="4" name="Rectangle 3">
            <a:extLst>
              <a:ext uri="{FF2B5EF4-FFF2-40B4-BE49-F238E27FC236}">
                <a16:creationId xmlns:a16="http://schemas.microsoft.com/office/drawing/2014/main" id="{A02AEB42-565E-438B-9D82-61DEE491CA3D}"/>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848600" y="3352799"/>
            <a:ext cx="1981200" cy="369332"/>
          </a:xfrm>
          <a:prstGeom prst="rect">
            <a:avLst/>
          </a:prstGeom>
          <a:noFill/>
        </p:spPr>
        <p:txBody>
          <a:bodyPr wrap="square" rtlCol="0">
            <a:spAutoFit/>
          </a:bodyPr>
          <a:lstStyle/>
          <a:p>
            <a:pPr algn="ctr"/>
            <a:r>
              <a:rPr lang="en-US" b="1" dirty="0"/>
              <a:t>Host-associated</a:t>
            </a:r>
          </a:p>
        </p:txBody>
      </p:sp>
      <p:sp>
        <p:nvSpPr>
          <p:cNvPr id="8" name="TextBox 7"/>
          <p:cNvSpPr txBox="1"/>
          <p:nvPr/>
        </p:nvSpPr>
        <p:spPr>
          <a:xfrm>
            <a:off x="2057400" y="3359329"/>
            <a:ext cx="1828800" cy="646331"/>
          </a:xfrm>
          <a:prstGeom prst="rect">
            <a:avLst/>
          </a:prstGeom>
          <a:noFill/>
        </p:spPr>
        <p:txBody>
          <a:bodyPr wrap="square" rtlCol="0">
            <a:spAutoFit/>
          </a:bodyPr>
          <a:lstStyle/>
          <a:p>
            <a:r>
              <a:rPr lang="en-US" b="1" dirty="0"/>
              <a:t>Parasite count </a:t>
            </a:r>
          </a:p>
          <a:p>
            <a:endParaRPr lang="en-US" b="1" dirty="0"/>
          </a:p>
        </p:txBody>
      </p:sp>
      <p:cxnSp>
        <p:nvCxnSpPr>
          <p:cNvPr id="10" name="Straight Connector 9"/>
          <p:cNvCxnSpPr>
            <a:stCxn id="5" idx="1"/>
            <a:endCxn id="8" idx="0"/>
          </p:cNvCxnSpPr>
          <p:nvPr/>
        </p:nvCxnSpPr>
        <p:spPr>
          <a:xfrm>
            <a:off x="990600" y="1981200"/>
            <a:ext cx="1981200" cy="137812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 idx="0"/>
            <a:endCxn id="5" idx="3"/>
          </p:cNvCxnSpPr>
          <p:nvPr/>
        </p:nvCxnSpPr>
        <p:spPr>
          <a:xfrm flipV="1">
            <a:off x="2971800" y="1981200"/>
            <a:ext cx="1981200" cy="137812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1"/>
            <a:endCxn id="7" idx="0"/>
          </p:cNvCxnSpPr>
          <p:nvPr/>
        </p:nvCxnSpPr>
        <p:spPr>
          <a:xfrm>
            <a:off x="6858000" y="1981200"/>
            <a:ext cx="1981200" cy="13715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0"/>
            <a:endCxn id="6" idx="3"/>
          </p:cNvCxnSpPr>
          <p:nvPr/>
        </p:nvCxnSpPr>
        <p:spPr>
          <a:xfrm flipV="1">
            <a:off x="8839200" y="1981200"/>
            <a:ext cx="1981200" cy="13715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858000" y="1600200"/>
            <a:ext cx="3962400" cy="762000"/>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Parasite-associated</a:t>
            </a:r>
          </a:p>
        </p:txBody>
      </p:sp>
      <p:sp>
        <p:nvSpPr>
          <p:cNvPr id="5" name="Rectangle 4"/>
          <p:cNvSpPr/>
          <p:nvPr/>
        </p:nvSpPr>
        <p:spPr>
          <a:xfrm>
            <a:off x="990600" y="1600200"/>
            <a:ext cx="3962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Host-associated</a:t>
            </a:r>
          </a:p>
        </p:txBody>
      </p:sp>
      <p:cxnSp>
        <p:nvCxnSpPr>
          <p:cNvPr id="28" name="Straight Arrow Connector 27"/>
          <p:cNvCxnSpPr/>
          <p:nvPr/>
        </p:nvCxnSpPr>
        <p:spPr>
          <a:xfrm flipV="1">
            <a:off x="4876800" y="1981203"/>
            <a:ext cx="1828800" cy="31241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105400" y="1981200"/>
            <a:ext cx="1752600" cy="1378129"/>
          </a:xfrm>
          <a:prstGeom prst="straightConnector1">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90600" y="3708620"/>
            <a:ext cx="3886200" cy="1200329"/>
          </a:xfrm>
          <a:prstGeom prst="rect">
            <a:avLst/>
          </a:prstGeom>
          <a:noFill/>
        </p:spPr>
        <p:txBody>
          <a:bodyPr wrap="square" rtlCol="0">
            <a:spAutoFit/>
          </a:bodyPr>
          <a:lstStyle/>
          <a:p>
            <a:r>
              <a:rPr lang="en-US" dirty="0"/>
              <a:t>Total count of any parasite per gram or volume of sample, should include name of organism followed by count; can include multiple organism counts</a:t>
            </a:r>
          </a:p>
        </p:txBody>
      </p:sp>
      <p:sp>
        <p:nvSpPr>
          <p:cNvPr id="45" name="TextBox 44"/>
          <p:cNvSpPr txBox="1"/>
          <p:nvPr/>
        </p:nvSpPr>
        <p:spPr>
          <a:xfrm>
            <a:off x="1837508" y="4991933"/>
            <a:ext cx="2013857" cy="646331"/>
          </a:xfrm>
          <a:prstGeom prst="rect">
            <a:avLst/>
          </a:prstGeom>
          <a:noFill/>
        </p:spPr>
        <p:txBody>
          <a:bodyPr wrap="square" rtlCol="0">
            <a:spAutoFit/>
          </a:bodyPr>
          <a:lstStyle/>
          <a:p>
            <a:r>
              <a:rPr lang="en-US" b="1" dirty="0"/>
              <a:t>Parasite-associated</a:t>
            </a:r>
          </a:p>
          <a:p>
            <a:endParaRPr lang="en-US" b="1" dirty="0"/>
          </a:p>
        </p:txBody>
      </p:sp>
      <p:sp>
        <p:nvSpPr>
          <p:cNvPr id="46" name="TextBox 45"/>
          <p:cNvSpPr txBox="1"/>
          <p:nvPr/>
        </p:nvSpPr>
        <p:spPr>
          <a:xfrm>
            <a:off x="990600" y="5411003"/>
            <a:ext cx="3962400" cy="369332"/>
          </a:xfrm>
          <a:prstGeom prst="rect">
            <a:avLst/>
          </a:prstGeom>
          <a:noFill/>
        </p:spPr>
        <p:txBody>
          <a:bodyPr wrap="square" rtlCol="0">
            <a:spAutoFit/>
          </a:bodyPr>
          <a:lstStyle/>
          <a:p>
            <a:pPr algn="ctr"/>
            <a:r>
              <a:rPr lang="en-US" dirty="0"/>
              <a:t>Reference to parasite IDs</a:t>
            </a:r>
          </a:p>
        </p:txBody>
      </p:sp>
      <p:sp>
        <p:nvSpPr>
          <p:cNvPr id="48" name="TextBox 47"/>
          <p:cNvSpPr txBox="1"/>
          <p:nvPr/>
        </p:nvSpPr>
        <p:spPr>
          <a:xfrm>
            <a:off x="6855823" y="3740990"/>
            <a:ext cx="3962400" cy="369332"/>
          </a:xfrm>
          <a:prstGeom prst="rect">
            <a:avLst/>
          </a:prstGeom>
          <a:noFill/>
        </p:spPr>
        <p:txBody>
          <a:bodyPr wrap="square" rtlCol="0">
            <a:spAutoFit/>
          </a:bodyPr>
          <a:lstStyle/>
          <a:p>
            <a:pPr algn="ctr"/>
            <a:r>
              <a:rPr lang="en-US" dirty="0"/>
              <a:t>Reference to host subject ID</a:t>
            </a:r>
          </a:p>
        </p:txBody>
      </p:sp>
      <p:sp>
        <p:nvSpPr>
          <p:cNvPr id="18" name="TextBox 17"/>
          <p:cNvSpPr txBox="1"/>
          <p:nvPr/>
        </p:nvSpPr>
        <p:spPr>
          <a:xfrm>
            <a:off x="7846423" y="6033348"/>
            <a:ext cx="1981200" cy="369332"/>
          </a:xfrm>
          <a:prstGeom prst="rect">
            <a:avLst/>
          </a:prstGeom>
          <a:noFill/>
        </p:spPr>
        <p:txBody>
          <a:bodyPr wrap="square" rtlCol="0">
            <a:spAutoFit/>
          </a:bodyPr>
          <a:lstStyle/>
          <a:p>
            <a:pPr algn="ctr"/>
            <a:r>
              <a:rPr lang="en-US" b="1" dirty="0"/>
              <a:t>Host-associated</a:t>
            </a:r>
          </a:p>
        </p:txBody>
      </p:sp>
      <p:cxnSp>
        <p:nvCxnSpPr>
          <p:cNvPr id="19" name="Straight Connector 18"/>
          <p:cNvCxnSpPr>
            <a:stCxn id="21" idx="1"/>
            <a:endCxn id="18" idx="0"/>
          </p:cNvCxnSpPr>
          <p:nvPr/>
        </p:nvCxnSpPr>
        <p:spPr>
          <a:xfrm>
            <a:off x="6855823" y="4661749"/>
            <a:ext cx="1981200" cy="13715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0"/>
            <a:endCxn id="21" idx="3"/>
          </p:cNvCxnSpPr>
          <p:nvPr/>
        </p:nvCxnSpPr>
        <p:spPr>
          <a:xfrm flipV="1">
            <a:off x="8837023" y="4661749"/>
            <a:ext cx="1981200" cy="13715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855823" y="4280749"/>
            <a:ext cx="3962400" cy="762000"/>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Parasite-associated</a:t>
            </a:r>
          </a:p>
        </p:txBody>
      </p:sp>
      <p:sp>
        <p:nvSpPr>
          <p:cNvPr id="22" name="TextBox 21"/>
          <p:cNvSpPr txBox="1"/>
          <p:nvPr/>
        </p:nvSpPr>
        <p:spPr>
          <a:xfrm>
            <a:off x="6853646" y="6421539"/>
            <a:ext cx="3962400" cy="369332"/>
          </a:xfrm>
          <a:prstGeom prst="rect">
            <a:avLst/>
          </a:prstGeom>
          <a:noFill/>
        </p:spPr>
        <p:txBody>
          <a:bodyPr wrap="square" rtlCol="0">
            <a:spAutoFit/>
          </a:bodyPr>
          <a:lstStyle/>
          <a:p>
            <a:pPr algn="ctr"/>
            <a:r>
              <a:rPr lang="en-US" dirty="0"/>
              <a:t>Reference to host subject ID</a:t>
            </a:r>
          </a:p>
        </p:txBody>
      </p:sp>
      <p:cxnSp>
        <p:nvCxnSpPr>
          <p:cNvPr id="23" name="Straight Arrow Connector 22"/>
          <p:cNvCxnSpPr/>
          <p:nvPr/>
        </p:nvCxnSpPr>
        <p:spPr>
          <a:xfrm flipV="1">
            <a:off x="4876800" y="4661749"/>
            <a:ext cx="1828800" cy="4436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105400" y="1981203"/>
            <a:ext cx="1752600" cy="4236811"/>
          </a:xfrm>
          <a:prstGeom prst="straightConnector1">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441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0CDD9-1B41-4CBA-A382-621AB73E8762}"/>
              </a:ext>
            </a:extLst>
          </p:cNvPr>
          <p:cNvSpPr/>
          <p:nvPr/>
        </p:nvSpPr>
        <p:spPr>
          <a:xfrm>
            <a:off x="0" y="0"/>
            <a:ext cx="12192000" cy="378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98D09E36-1B6E-4804-8B0D-F9C20E0FEF64}"/>
              </a:ext>
            </a:extLst>
          </p:cNvPr>
          <p:cNvSpPr txBox="1">
            <a:spLocks/>
          </p:cNvSpPr>
          <p:nvPr/>
        </p:nvSpPr>
        <p:spPr>
          <a:xfrm>
            <a:off x="0" y="378818"/>
            <a:ext cx="12192000" cy="100681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	Parasite life stage and type of hosts</a:t>
            </a:r>
          </a:p>
        </p:txBody>
      </p: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639" y="1992501"/>
            <a:ext cx="5417443" cy="4549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descr="Image result for cestode trematode nematode life cyc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81200"/>
            <a:ext cx="5858932"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100" y="5539740"/>
            <a:ext cx="533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29466" y="6248400"/>
            <a:ext cx="1109134"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927" y="3238500"/>
            <a:ext cx="920327"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47979" y="2501900"/>
            <a:ext cx="920327"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693919" y="5539740"/>
            <a:ext cx="335281"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644639" y="6088380"/>
            <a:ext cx="518161"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239000" y="6088380"/>
            <a:ext cx="609600"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833360" y="6088380"/>
            <a:ext cx="472440" cy="16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305800" y="6088380"/>
            <a:ext cx="609600" cy="16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1430000" y="6073140"/>
            <a:ext cx="38100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353360" y="6073140"/>
            <a:ext cx="1009840" cy="16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054340" y="3444240"/>
            <a:ext cx="54102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644890" y="2308860"/>
            <a:ext cx="80391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553200" y="1447800"/>
            <a:ext cx="4343400" cy="461665"/>
          </a:xfrm>
          <a:prstGeom prst="rect">
            <a:avLst/>
          </a:prstGeom>
          <a:noFill/>
        </p:spPr>
        <p:txBody>
          <a:bodyPr wrap="square" rtlCol="0">
            <a:spAutoFit/>
          </a:bodyPr>
          <a:lstStyle/>
          <a:p>
            <a:r>
              <a:rPr lang="en-US" sz="2400" dirty="0"/>
              <a:t>Trematode: </a:t>
            </a:r>
            <a:r>
              <a:rPr lang="en-US" sz="2400" i="1" dirty="0"/>
              <a:t>O. </a:t>
            </a:r>
            <a:r>
              <a:rPr lang="en-US" sz="2400" i="1" dirty="0" err="1"/>
              <a:t>viverrini</a:t>
            </a:r>
            <a:endParaRPr lang="en-US" sz="2400" i="1" dirty="0"/>
          </a:p>
        </p:txBody>
      </p:sp>
      <p:sp>
        <p:nvSpPr>
          <p:cNvPr id="39" name="TextBox 38"/>
          <p:cNvSpPr txBox="1"/>
          <p:nvPr/>
        </p:nvSpPr>
        <p:spPr>
          <a:xfrm>
            <a:off x="454235" y="1447800"/>
            <a:ext cx="5323407" cy="461665"/>
          </a:xfrm>
          <a:prstGeom prst="rect">
            <a:avLst/>
          </a:prstGeom>
          <a:noFill/>
        </p:spPr>
        <p:txBody>
          <a:bodyPr wrap="square" rtlCol="0">
            <a:spAutoFit/>
          </a:bodyPr>
          <a:lstStyle/>
          <a:p>
            <a:r>
              <a:rPr lang="en-US" sz="2400" dirty="0" err="1"/>
              <a:t>Cestode</a:t>
            </a:r>
            <a:r>
              <a:rPr lang="en-US" sz="2400" dirty="0"/>
              <a:t>: </a:t>
            </a:r>
            <a:r>
              <a:rPr lang="en-US" sz="2400" i="1" dirty="0" err="1"/>
              <a:t>Diphyllobotrium</a:t>
            </a:r>
            <a:r>
              <a:rPr lang="en-US" sz="2400" i="1" dirty="0"/>
              <a:t> </a:t>
            </a:r>
            <a:r>
              <a:rPr lang="en-US" sz="2400" i="1" dirty="0" err="1"/>
              <a:t>latum</a:t>
            </a:r>
            <a:endParaRPr lang="en-US" sz="2400" i="1" dirty="0"/>
          </a:p>
        </p:txBody>
      </p:sp>
    </p:spTree>
    <p:extLst>
      <p:ext uri="{BB962C8B-B14F-4D97-AF65-F5344CB8AC3E}">
        <p14:creationId xmlns:p14="http://schemas.microsoft.com/office/powerpoint/2010/main" val="3766005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795994" y="3326539"/>
            <a:ext cx="2673692" cy="2148619"/>
            <a:chOff x="304959" y="2483038"/>
            <a:chExt cx="1977731" cy="1282700"/>
          </a:xfrm>
        </p:grpSpPr>
        <p:pic>
          <p:nvPicPr>
            <p:cNvPr id="6" name="Image 22"/>
            <p:cNvPicPr>
              <a:picLocks noChangeAspect="1"/>
            </p:cNvPicPr>
            <p:nvPr/>
          </p:nvPicPr>
          <p:blipFill>
            <a:blip r:embed="rId3"/>
            <a:stretch>
              <a:fillRect/>
            </a:stretch>
          </p:blipFill>
          <p:spPr>
            <a:xfrm>
              <a:off x="304959" y="2483038"/>
              <a:ext cx="1977731" cy="1282700"/>
            </a:xfrm>
            <a:prstGeom prst="rect">
              <a:avLst/>
            </a:prstGeom>
          </p:spPr>
        </p:pic>
        <p:sp>
          <p:nvSpPr>
            <p:cNvPr id="7" name="ZoneTexte 46"/>
            <p:cNvSpPr txBox="1"/>
            <p:nvPr/>
          </p:nvSpPr>
          <p:spPr>
            <a:xfrm>
              <a:off x="1734422" y="3596181"/>
              <a:ext cx="444241" cy="165365"/>
            </a:xfrm>
            <a:prstGeom prst="rect">
              <a:avLst/>
            </a:prstGeom>
            <a:noFill/>
          </p:spPr>
          <p:txBody>
            <a:bodyPr wrap="square" rtlCol="0">
              <a:spAutoFit/>
            </a:bodyPr>
            <a:lstStyle/>
            <a:p>
              <a:r>
                <a:rPr lang="en-US" sz="1200" dirty="0"/>
                <a:t>2EI</a:t>
              </a:r>
            </a:p>
          </p:txBody>
        </p:sp>
      </p:grpSp>
      <p:grpSp>
        <p:nvGrpSpPr>
          <p:cNvPr id="8" name="Group 7"/>
          <p:cNvGrpSpPr/>
          <p:nvPr/>
        </p:nvGrpSpPr>
        <p:grpSpPr>
          <a:xfrm>
            <a:off x="1484306" y="1358128"/>
            <a:ext cx="2460551" cy="1993482"/>
            <a:chOff x="40550" y="915388"/>
            <a:chExt cx="2137243" cy="1711888"/>
          </a:xfrm>
        </p:grpSpPr>
        <p:pic>
          <p:nvPicPr>
            <p:cNvPr id="9" name="Picture 2"/>
            <p:cNvPicPr>
              <a:picLocks noChangeAspect="1" noChangeArrowheads="1"/>
            </p:cNvPicPr>
            <p:nvPr/>
          </p:nvPicPr>
          <p:blipFill>
            <a:blip r:embed="rId4" cstate="print"/>
            <a:srcRect l="14128"/>
            <a:stretch>
              <a:fillRect/>
            </a:stretch>
          </p:blipFill>
          <p:spPr bwMode="auto">
            <a:xfrm>
              <a:off x="40550" y="915388"/>
              <a:ext cx="2137243" cy="1711888"/>
            </a:xfrm>
            <a:prstGeom prst="rect">
              <a:avLst/>
            </a:prstGeom>
            <a:noFill/>
            <a:ln w="9525">
              <a:noFill/>
              <a:miter lim="800000"/>
              <a:headEnd/>
              <a:tailEnd/>
            </a:ln>
          </p:spPr>
        </p:pic>
        <p:sp>
          <p:nvSpPr>
            <p:cNvPr id="10" name="ZoneTexte 45"/>
            <p:cNvSpPr txBox="1"/>
            <p:nvPr/>
          </p:nvSpPr>
          <p:spPr>
            <a:xfrm>
              <a:off x="1694480" y="2344538"/>
              <a:ext cx="444241" cy="237871"/>
            </a:xfrm>
            <a:prstGeom prst="rect">
              <a:avLst/>
            </a:prstGeom>
            <a:noFill/>
          </p:spPr>
          <p:txBody>
            <a:bodyPr wrap="square" rtlCol="0">
              <a:spAutoFit/>
            </a:bodyPr>
            <a:lstStyle/>
            <a:p>
              <a:r>
                <a:rPr lang="en-US" sz="1200"/>
                <a:t>2EI</a:t>
              </a:r>
            </a:p>
          </p:txBody>
        </p:sp>
      </p:grpSp>
      <p:pic>
        <p:nvPicPr>
          <p:cNvPr id="11" name="Picture 3"/>
          <p:cNvPicPr>
            <a:picLocks noChangeAspect="1" noChangeArrowheads="1"/>
          </p:cNvPicPr>
          <p:nvPr/>
        </p:nvPicPr>
        <p:blipFill>
          <a:blip r:embed="rId5"/>
          <a:srcRect l="32739" t="30802" r="21544" b="23805"/>
          <a:stretch>
            <a:fillRect/>
          </a:stretch>
        </p:blipFill>
        <p:spPr bwMode="auto">
          <a:xfrm rot="10800000">
            <a:off x="6204535" y="3305461"/>
            <a:ext cx="2217659" cy="2180938"/>
          </a:xfrm>
          <a:prstGeom prst="rect">
            <a:avLst/>
          </a:prstGeom>
          <a:noFill/>
          <a:ln w="41275">
            <a:noFill/>
            <a:miter lim="800000"/>
            <a:headEnd/>
            <a:tailEnd/>
          </a:ln>
          <a:effectLst/>
        </p:spPr>
      </p:pic>
      <p:pic>
        <p:nvPicPr>
          <p:cNvPr id="12" name="Image 25"/>
          <p:cNvPicPr>
            <a:picLocks noChangeAspect="1"/>
          </p:cNvPicPr>
          <p:nvPr/>
        </p:nvPicPr>
        <p:blipFill>
          <a:blip r:embed="rId6"/>
          <a:stretch>
            <a:fillRect/>
          </a:stretch>
        </p:blipFill>
        <p:spPr>
          <a:xfrm>
            <a:off x="8296598" y="1447220"/>
            <a:ext cx="2371403" cy="1924932"/>
          </a:xfrm>
          <a:prstGeom prst="rect">
            <a:avLst/>
          </a:prstGeom>
        </p:spPr>
      </p:pic>
      <p:grpSp>
        <p:nvGrpSpPr>
          <p:cNvPr id="19" name="Group 18"/>
          <p:cNvGrpSpPr/>
          <p:nvPr/>
        </p:nvGrpSpPr>
        <p:grpSpPr>
          <a:xfrm>
            <a:off x="6007227" y="1447220"/>
            <a:ext cx="2414967" cy="1924932"/>
            <a:chOff x="1886618" y="3674032"/>
            <a:chExt cx="2106145" cy="1579608"/>
          </a:xfrm>
        </p:grpSpPr>
        <p:pic>
          <p:nvPicPr>
            <p:cNvPr id="20" name="Image 53"/>
            <p:cNvPicPr>
              <a:picLocks noChangeAspect="1"/>
            </p:cNvPicPr>
            <p:nvPr/>
          </p:nvPicPr>
          <p:blipFill>
            <a:blip r:embed="rId7"/>
            <a:stretch>
              <a:fillRect/>
            </a:stretch>
          </p:blipFill>
          <p:spPr>
            <a:xfrm>
              <a:off x="1886618" y="3674032"/>
              <a:ext cx="2106145" cy="1579608"/>
            </a:xfrm>
            <a:prstGeom prst="rect">
              <a:avLst/>
            </a:prstGeom>
          </p:spPr>
        </p:pic>
        <p:sp>
          <p:nvSpPr>
            <p:cNvPr id="21" name="ZoneTexte 55"/>
            <p:cNvSpPr txBox="1"/>
            <p:nvPr/>
          </p:nvSpPr>
          <p:spPr>
            <a:xfrm>
              <a:off x="2183124" y="5000416"/>
              <a:ext cx="1414287" cy="233052"/>
            </a:xfrm>
            <a:prstGeom prst="rect">
              <a:avLst/>
            </a:prstGeom>
            <a:noFill/>
          </p:spPr>
          <p:txBody>
            <a:bodyPr wrap="square" rtlCol="0">
              <a:spAutoFit/>
            </a:bodyPr>
            <a:lstStyle/>
            <a:p>
              <a:r>
                <a:rPr lang="en-US" sz="1200" dirty="0" err="1"/>
                <a:t>ifremer</a:t>
              </a:r>
              <a:endParaRPr lang="en-US" sz="1200" dirty="0"/>
            </a:p>
          </p:txBody>
        </p:sp>
      </p:grpSp>
      <p:grpSp>
        <p:nvGrpSpPr>
          <p:cNvPr id="22" name="Group 21"/>
          <p:cNvGrpSpPr/>
          <p:nvPr/>
        </p:nvGrpSpPr>
        <p:grpSpPr>
          <a:xfrm>
            <a:off x="1475598" y="3362510"/>
            <a:ext cx="2569180" cy="2132128"/>
            <a:chOff x="34103" y="5317609"/>
            <a:chExt cx="2004970" cy="1498891"/>
          </a:xfrm>
        </p:grpSpPr>
        <p:pic>
          <p:nvPicPr>
            <p:cNvPr id="23" name="Image 51"/>
            <p:cNvPicPr>
              <a:picLocks noChangeAspect="1"/>
            </p:cNvPicPr>
            <p:nvPr/>
          </p:nvPicPr>
          <p:blipFill>
            <a:blip r:embed="rId8"/>
            <a:stretch>
              <a:fillRect/>
            </a:stretch>
          </p:blipFill>
          <p:spPr>
            <a:xfrm>
              <a:off x="40550" y="5317609"/>
              <a:ext cx="1998523" cy="1498891"/>
            </a:xfrm>
            <a:prstGeom prst="rect">
              <a:avLst/>
            </a:prstGeom>
          </p:spPr>
        </p:pic>
        <p:sp>
          <p:nvSpPr>
            <p:cNvPr id="24" name="ZoneTexte 56"/>
            <p:cNvSpPr txBox="1"/>
            <p:nvPr/>
          </p:nvSpPr>
          <p:spPr>
            <a:xfrm>
              <a:off x="34103" y="6546707"/>
              <a:ext cx="1876051" cy="202703"/>
            </a:xfrm>
            <a:prstGeom prst="rect">
              <a:avLst/>
            </a:prstGeom>
            <a:noFill/>
          </p:spPr>
          <p:txBody>
            <a:bodyPr wrap="square" rtlCol="0">
              <a:spAutoFit/>
            </a:bodyPr>
            <a:lstStyle/>
            <a:p>
              <a:r>
                <a:rPr lang="fr-FR" sz="1200" dirty="0" err="1"/>
                <a:t>ifremer</a:t>
              </a:r>
              <a:endParaRPr lang="fr-FR" sz="1200" dirty="0"/>
            </a:p>
          </p:txBody>
        </p:sp>
      </p:grpSp>
      <p:grpSp>
        <p:nvGrpSpPr>
          <p:cNvPr id="25" name="Group 24"/>
          <p:cNvGrpSpPr/>
          <p:nvPr/>
        </p:nvGrpSpPr>
        <p:grpSpPr>
          <a:xfrm>
            <a:off x="3730113" y="1447220"/>
            <a:ext cx="7996780" cy="1948173"/>
            <a:chOff x="4029034" y="938657"/>
            <a:chExt cx="6778420" cy="1498873"/>
          </a:xfrm>
        </p:grpSpPr>
        <p:pic>
          <p:nvPicPr>
            <p:cNvPr id="26" name="Image 23"/>
            <p:cNvPicPr>
              <a:picLocks noChangeAspect="1"/>
            </p:cNvPicPr>
            <p:nvPr/>
          </p:nvPicPr>
          <p:blipFill>
            <a:blip r:embed="rId9"/>
            <a:stretch>
              <a:fillRect/>
            </a:stretch>
          </p:blipFill>
          <p:spPr>
            <a:xfrm>
              <a:off x="4029034" y="938657"/>
              <a:ext cx="2156785" cy="1480992"/>
            </a:xfrm>
            <a:prstGeom prst="rect">
              <a:avLst/>
            </a:prstGeom>
          </p:spPr>
        </p:pic>
        <p:sp>
          <p:nvSpPr>
            <p:cNvPr id="27" name="ZoneTexte 47"/>
            <p:cNvSpPr txBox="1"/>
            <p:nvPr/>
          </p:nvSpPr>
          <p:spPr>
            <a:xfrm>
              <a:off x="4029034" y="2224414"/>
              <a:ext cx="444241" cy="213116"/>
            </a:xfrm>
            <a:prstGeom prst="rect">
              <a:avLst/>
            </a:prstGeom>
            <a:noFill/>
          </p:spPr>
          <p:txBody>
            <a:bodyPr wrap="square" rtlCol="0">
              <a:spAutoFit/>
            </a:bodyPr>
            <a:lstStyle/>
            <a:p>
              <a:r>
                <a:rPr lang="en-US" sz="1200" dirty="0">
                  <a:solidFill>
                    <a:srgbClr val="FFFFFF"/>
                  </a:solidFill>
                </a:rPr>
                <a:t>2EI</a:t>
              </a:r>
            </a:p>
          </p:txBody>
        </p:sp>
        <p:sp>
          <p:nvSpPr>
            <p:cNvPr id="28" name="ZoneTexte 57"/>
            <p:cNvSpPr txBox="1"/>
            <p:nvPr/>
          </p:nvSpPr>
          <p:spPr>
            <a:xfrm>
              <a:off x="9393167" y="2178616"/>
              <a:ext cx="1414287" cy="213116"/>
            </a:xfrm>
            <a:prstGeom prst="rect">
              <a:avLst/>
            </a:prstGeom>
            <a:noFill/>
          </p:spPr>
          <p:txBody>
            <a:bodyPr wrap="square" rtlCol="0">
              <a:spAutoFit/>
            </a:bodyPr>
            <a:lstStyle/>
            <a:p>
              <a:r>
                <a:rPr lang="en-US" sz="1200" dirty="0" err="1"/>
                <a:t>ifremer</a:t>
              </a:r>
              <a:endParaRPr lang="en-US" sz="1200" dirty="0"/>
            </a:p>
          </p:txBody>
        </p:sp>
      </p:grpSp>
      <p:grpSp>
        <p:nvGrpSpPr>
          <p:cNvPr id="29" name="Group 28"/>
          <p:cNvGrpSpPr/>
          <p:nvPr/>
        </p:nvGrpSpPr>
        <p:grpSpPr>
          <a:xfrm>
            <a:off x="8387815" y="3362510"/>
            <a:ext cx="2321376" cy="2123891"/>
            <a:chOff x="4340149" y="5204507"/>
            <a:chExt cx="2149325" cy="1611993"/>
          </a:xfrm>
        </p:grpSpPr>
        <p:pic>
          <p:nvPicPr>
            <p:cNvPr id="30" name="Image 52"/>
            <p:cNvPicPr>
              <a:picLocks noChangeAspect="1"/>
            </p:cNvPicPr>
            <p:nvPr/>
          </p:nvPicPr>
          <p:blipFill>
            <a:blip r:embed="rId10"/>
            <a:stretch>
              <a:fillRect/>
            </a:stretch>
          </p:blipFill>
          <p:spPr>
            <a:xfrm>
              <a:off x="4340149" y="5204507"/>
              <a:ext cx="2149325" cy="1611993"/>
            </a:xfrm>
            <a:prstGeom prst="rect">
              <a:avLst/>
            </a:prstGeom>
          </p:spPr>
        </p:pic>
        <p:sp>
          <p:nvSpPr>
            <p:cNvPr id="31" name="ZoneTexte 58"/>
            <p:cNvSpPr txBox="1"/>
            <p:nvPr/>
          </p:nvSpPr>
          <p:spPr>
            <a:xfrm>
              <a:off x="4340150" y="6507335"/>
              <a:ext cx="1414287" cy="215290"/>
            </a:xfrm>
            <a:prstGeom prst="rect">
              <a:avLst/>
            </a:prstGeom>
            <a:noFill/>
          </p:spPr>
          <p:txBody>
            <a:bodyPr wrap="square" rtlCol="0">
              <a:spAutoFit/>
            </a:bodyPr>
            <a:lstStyle/>
            <a:p>
              <a:r>
                <a:rPr lang="fr-FR" sz="1200" dirty="0" err="1"/>
                <a:t>ifremer</a:t>
              </a:r>
              <a:endParaRPr lang="fr-FR" sz="1200" dirty="0"/>
            </a:p>
          </p:txBody>
        </p:sp>
      </p:grpSp>
      <p:sp>
        <p:nvSpPr>
          <p:cNvPr id="40" name="Title 1"/>
          <p:cNvSpPr>
            <a:spLocks noGrp="1"/>
          </p:cNvSpPr>
          <p:nvPr>
            <p:ph type="title"/>
          </p:nvPr>
        </p:nvSpPr>
        <p:spPr>
          <a:xfrm>
            <a:off x="1866098" y="274638"/>
            <a:ext cx="8420903" cy="1143000"/>
          </a:xfrm>
        </p:spPr>
        <p:txBody>
          <a:bodyPr>
            <a:normAutofit/>
          </a:bodyPr>
          <a:lstStyle/>
          <a:p>
            <a:r>
              <a:rPr lang="en-US" dirty="0"/>
              <a:t>Parasites role in ecosystems</a:t>
            </a:r>
          </a:p>
        </p:txBody>
      </p:sp>
      <p:sp>
        <p:nvSpPr>
          <p:cNvPr id="32" name="Rectangle 31">
            <a:extLst>
              <a:ext uri="{FF2B5EF4-FFF2-40B4-BE49-F238E27FC236}">
                <a16:creationId xmlns:a16="http://schemas.microsoft.com/office/drawing/2014/main" id="{23888E39-CFFD-422B-9426-6BE188A54E5A}"/>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847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8600" y="1017908"/>
            <a:ext cx="7957910" cy="5503729"/>
            <a:chOff x="6869397" y="2218123"/>
            <a:chExt cx="6344108" cy="4243861"/>
          </a:xfrm>
        </p:grpSpPr>
        <p:sp>
          <p:nvSpPr>
            <p:cNvPr id="5" name="TextBox 4">
              <a:extLst>
                <a:ext uri="{FF2B5EF4-FFF2-40B4-BE49-F238E27FC236}">
                  <a16:creationId xmlns:a16="http://schemas.microsoft.com/office/drawing/2014/main" id="{43C54014-5D65-48E8-BD9F-C5035FA33818}"/>
                </a:ext>
              </a:extLst>
            </p:cNvPr>
            <p:cNvSpPr txBox="1"/>
            <p:nvPr/>
          </p:nvSpPr>
          <p:spPr>
            <a:xfrm>
              <a:off x="7355375" y="6058535"/>
              <a:ext cx="5858130" cy="403449"/>
            </a:xfrm>
            <a:prstGeom prst="rect">
              <a:avLst/>
            </a:prstGeom>
            <a:noFill/>
          </p:spPr>
          <p:txBody>
            <a:bodyPr wrap="square" rtlCol="0">
              <a:spAutoFit/>
            </a:bodyPr>
            <a:lstStyle/>
            <a:p>
              <a:r>
                <a:rPr lang="en-US" sz="2800" dirty="0"/>
                <a:t>A social parasite </a:t>
              </a:r>
              <a:r>
                <a:rPr lang="en-US" sz="2800" i="1" dirty="0" err="1"/>
                <a:t>Philophtalmus</a:t>
              </a:r>
              <a:endParaRPr lang="en-US" sz="2800" i="1" dirty="0"/>
            </a:p>
          </p:txBody>
        </p:sp>
        <p:pic>
          <p:nvPicPr>
            <p:cNvPr id="6" name="Picture 5">
              <a:extLst>
                <a:ext uri="{FF2B5EF4-FFF2-40B4-BE49-F238E27FC236}">
                  <a16:creationId xmlns:a16="http://schemas.microsoft.com/office/drawing/2014/main" id="{1C2B5FC3-43D9-4589-9DBD-381EA3F9C218}"/>
                </a:ext>
              </a:extLst>
            </p:cNvPr>
            <p:cNvPicPr>
              <a:picLocks noChangeAspect="1"/>
            </p:cNvPicPr>
            <p:nvPr/>
          </p:nvPicPr>
          <p:blipFill rotWithShape="1">
            <a:blip r:embed="rId3"/>
            <a:srcRect l="50000" t="13540" r="1852" b="4753"/>
            <a:stretch/>
          </p:blipFill>
          <p:spPr>
            <a:xfrm>
              <a:off x="7840335" y="2895155"/>
              <a:ext cx="2221751" cy="2516070"/>
            </a:xfrm>
            <a:prstGeom prst="rect">
              <a:avLst/>
            </a:prstGeom>
          </p:spPr>
        </p:pic>
        <p:sp>
          <p:nvSpPr>
            <p:cNvPr id="7" name="TextBox 6">
              <a:extLst>
                <a:ext uri="{FF2B5EF4-FFF2-40B4-BE49-F238E27FC236}">
                  <a16:creationId xmlns:a16="http://schemas.microsoft.com/office/drawing/2014/main" id="{43C54014-5D65-48E8-BD9F-C5035FA33818}"/>
                </a:ext>
              </a:extLst>
            </p:cNvPr>
            <p:cNvSpPr txBox="1"/>
            <p:nvPr/>
          </p:nvSpPr>
          <p:spPr>
            <a:xfrm>
              <a:off x="7840335" y="2218123"/>
              <a:ext cx="3177587" cy="735701"/>
            </a:xfrm>
            <a:prstGeom prst="rect">
              <a:avLst/>
            </a:prstGeom>
            <a:noFill/>
          </p:spPr>
          <p:txBody>
            <a:bodyPr wrap="square" rtlCol="0">
              <a:spAutoFit/>
            </a:bodyPr>
            <a:lstStyle/>
            <a:p>
              <a:r>
                <a:rPr lang="en-US" sz="2800" dirty="0"/>
                <a:t>Reproductive individuals produce </a:t>
              </a:r>
              <a:r>
                <a:rPr lang="en-US" sz="2800" dirty="0" err="1"/>
                <a:t>cercariae</a:t>
              </a:r>
              <a:endParaRPr lang="en-US" sz="2800" i="1" dirty="0"/>
            </a:p>
          </p:txBody>
        </p:sp>
        <p:sp>
          <p:nvSpPr>
            <p:cNvPr id="8" name="TextBox 7">
              <a:extLst>
                <a:ext uri="{FF2B5EF4-FFF2-40B4-BE49-F238E27FC236}">
                  <a16:creationId xmlns:a16="http://schemas.microsoft.com/office/drawing/2014/main" id="{43C54014-5D65-48E8-BD9F-C5035FA33818}"/>
                </a:ext>
              </a:extLst>
            </p:cNvPr>
            <p:cNvSpPr txBox="1"/>
            <p:nvPr/>
          </p:nvSpPr>
          <p:spPr>
            <a:xfrm>
              <a:off x="6869397" y="4380772"/>
              <a:ext cx="1943912" cy="1067953"/>
            </a:xfrm>
            <a:prstGeom prst="rect">
              <a:avLst/>
            </a:prstGeom>
            <a:noFill/>
          </p:spPr>
          <p:txBody>
            <a:bodyPr wrap="square" rtlCol="0">
              <a:spAutoFit/>
            </a:bodyPr>
            <a:lstStyle/>
            <a:p>
              <a:r>
                <a:rPr lang="en-US" sz="2800" dirty="0"/>
                <a:t>Non-reproductive soldiers </a:t>
              </a:r>
              <a:r>
                <a:rPr lang="en-US" sz="2800" dirty="0" err="1"/>
                <a:t>rediae</a:t>
              </a:r>
              <a:endParaRPr lang="en-US" sz="2800" i="1" dirty="0"/>
            </a:p>
          </p:txBody>
        </p:sp>
      </p:grpSp>
      <p:sp>
        <p:nvSpPr>
          <p:cNvPr id="10" name="Rectangle 9">
            <a:extLst>
              <a:ext uri="{FF2B5EF4-FFF2-40B4-BE49-F238E27FC236}">
                <a16:creationId xmlns:a16="http://schemas.microsoft.com/office/drawing/2014/main" id="{1B00CDD9-1B41-4CBA-A382-621AB73E8762}"/>
              </a:ext>
            </a:extLst>
          </p:cNvPr>
          <p:cNvSpPr/>
          <p:nvPr/>
        </p:nvSpPr>
        <p:spPr>
          <a:xfrm>
            <a:off x="0" y="0"/>
            <a:ext cx="12192000" cy="378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3">
            <a:extLst>
              <a:ext uri="{FF2B5EF4-FFF2-40B4-BE49-F238E27FC236}">
                <a16:creationId xmlns:a16="http://schemas.microsoft.com/office/drawing/2014/main" id="{98D09E36-1B6E-4804-8B0D-F9C20E0FEF64}"/>
              </a:ext>
            </a:extLst>
          </p:cNvPr>
          <p:cNvSpPr txBox="1">
            <a:spLocks/>
          </p:cNvSpPr>
          <p:nvPr/>
        </p:nvSpPr>
        <p:spPr>
          <a:xfrm>
            <a:off x="0" y="336363"/>
            <a:ext cx="12192000" cy="100681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	Clades</a:t>
            </a:r>
          </a:p>
        </p:txBody>
      </p:sp>
      <p:pic>
        <p:nvPicPr>
          <p:cNvPr id="7170" name="Picture 2" descr="Image result for Philophthalm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25" y="1746786"/>
            <a:ext cx="6208988" cy="457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80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9395" t="11078"/>
          <a:stretch/>
        </p:blipFill>
        <p:spPr>
          <a:xfrm>
            <a:off x="3155092" y="2823467"/>
            <a:ext cx="6562290" cy="3122388"/>
          </a:xfrm>
          <a:prstGeom prst="rect">
            <a:avLst/>
          </a:prstGeom>
        </p:spPr>
      </p:pic>
      <p:sp>
        <p:nvSpPr>
          <p:cNvPr id="8" name="Title 3">
            <a:extLst>
              <a:ext uri="{FF2B5EF4-FFF2-40B4-BE49-F238E27FC236}">
                <a16:creationId xmlns:a16="http://schemas.microsoft.com/office/drawing/2014/main" id="{98D09E36-1B6E-4804-8B0D-F9C20E0FEF64}"/>
              </a:ext>
            </a:extLst>
          </p:cNvPr>
          <p:cNvSpPr txBox="1">
            <a:spLocks/>
          </p:cNvSpPr>
          <p:nvPr/>
        </p:nvSpPr>
        <p:spPr>
          <a:xfrm>
            <a:off x="0" y="336363"/>
            <a:ext cx="12192000" cy="100681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Special cases: experimental infections</a:t>
            </a:r>
          </a:p>
        </p:txBody>
      </p:sp>
      <p:sp>
        <p:nvSpPr>
          <p:cNvPr id="10" name="TextBox 9">
            <a:extLst>
              <a:ext uri="{FF2B5EF4-FFF2-40B4-BE49-F238E27FC236}">
                <a16:creationId xmlns:a16="http://schemas.microsoft.com/office/drawing/2014/main" id="{E93F773B-B3C7-4F5C-A5CD-572F42337192}"/>
              </a:ext>
            </a:extLst>
          </p:cNvPr>
          <p:cNvSpPr txBox="1"/>
          <p:nvPr/>
        </p:nvSpPr>
        <p:spPr>
          <a:xfrm>
            <a:off x="4629665" y="1944189"/>
            <a:ext cx="3274541" cy="584775"/>
          </a:xfrm>
          <a:prstGeom prst="rect">
            <a:avLst/>
          </a:prstGeom>
          <a:noFill/>
        </p:spPr>
        <p:txBody>
          <a:bodyPr wrap="square" rtlCol="0">
            <a:spAutoFit/>
          </a:bodyPr>
          <a:lstStyle/>
          <a:p>
            <a:r>
              <a:rPr lang="en-US" sz="3200" i="1" dirty="0"/>
              <a:t>G. aculeatus </a:t>
            </a:r>
            <a:r>
              <a:rPr lang="en-US" sz="3200" dirty="0"/>
              <a:t>Hosts</a:t>
            </a:r>
          </a:p>
        </p:txBody>
      </p:sp>
      <p:sp>
        <p:nvSpPr>
          <p:cNvPr id="2" name="Rectangle 1"/>
          <p:cNvSpPr/>
          <p:nvPr/>
        </p:nvSpPr>
        <p:spPr>
          <a:xfrm>
            <a:off x="5305168" y="2823467"/>
            <a:ext cx="4412214" cy="3298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8E868A8-1BF9-456C-B4F7-577041AD8034}"/>
              </a:ext>
            </a:extLst>
          </p:cNvPr>
          <p:cNvSpPr txBox="1"/>
          <p:nvPr/>
        </p:nvSpPr>
        <p:spPr>
          <a:xfrm>
            <a:off x="226541" y="4092273"/>
            <a:ext cx="2150076" cy="1077218"/>
          </a:xfrm>
          <a:prstGeom prst="rect">
            <a:avLst/>
          </a:prstGeom>
          <a:noFill/>
        </p:spPr>
        <p:txBody>
          <a:bodyPr wrap="square" rtlCol="0">
            <a:spAutoFit/>
          </a:bodyPr>
          <a:lstStyle/>
          <a:p>
            <a:r>
              <a:rPr lang="en-US" sz="3200" i="1" dirty="0"/>
              <a:t>S. solidus </a:t>
            </a:r>
            <a:r>
              <a:rPr lang="en-US" sz="3200" dirty="0"/>
              <a:t>Parasites</a:t>
            </a:r>
          </a:p>
        </p:txBody>
      </p:sp>
      <p:pic>
        <p:nvPicPr>
          <p:cNvPr id="15" name="Picture 14"/>
          <p:cNvPicPr>
            <a:picLocks noChangeAspect="1"/>
          </p:cNvPicPr>
          <p:nvPr/>
        </p:nvPicPr>
        <p:blipFill rotWithShape="1">
          <a:blip r:embed="rId3"/>
          <a:srcRect l="9395" t="11078"/>
          <a:stretch/>
        </p:blipFill>
        <p:spPr>
          <a:xfrm>
            <a:off x="3155092" y="2812930"/>
            <a:ext cx="6562290" cy="3122388"/>
          </a:xfrm>
          <a:prstGeom prst="rect">
            <a:avLst/>
          </a:prstGeom>
        </p:spPr>
      </p:pic>
      <p:sp>
        <p:nvSpPr>
          <p:cNvPr id="13" name="Rectangle 12">
            <a:extLst>
              <a:ext uri="{FF2B5EF4-FFF2-40B4-BE49-F238E27FC236}">
                <a16:creationId xmlns:a16="http://schemas.microsoft.com/office/drawing/2014/main" id="{1B00CDD9-1B41-4CBA-A382-621AB73E8762}"/>
              </a:ext>
            </a:extLst>
          </p:cNvPr>
          <p:cNvSpPr/>
          <p:nvPr/>
        </p:nvSpPr>
        <p:spPr>
          <a:xfrm>
            <a:off x="0" y="0"/>
            <a:ext cx="12192000" cy="378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276600" y="2528964"/>
            <a:ext cx="1905000" cy="369332"/>
          </a:xfrm>
          <a:prstGeom prst="rect">
            <a:avLst/>
          </a:prstGeom>
          <a:noFill/>
        </p:spPr>
        <p:txBody>
          <a:bodyPr wrap="square" rtlCol="0">
            <a:spAutoFit/>
          </a:bodyPr>
          <a:lstStyle/>
          <a:p>
            <a:pPr algn="ctr"/>
            <a:r>
              <a:rPr lang="en-US" dirty="0"/>
              <a:t>3 families</a:t>
            </a:r>
          </a:p>
        </p:txBody>
      </p:sp>
      <p:sp>
        <p:nvSpPr>
          <p:cNvPr id="14" name="TextBox 13"/>
          <p:cNvSpPr txBox="1"/>
          <p:nvPr/>
        </p:nvSpPr>
        <p:spPr>
          <a:xfrm>
            <a:off x="5491758" y="2528964"/>
            <a:ext cx="1905000" cy="369332"/>
          </a:xfrm>
          <a:prstGeom prst="rect">
            <a:avLst/>
          </a:prstGeom>
          <a:noFill/>
        </p:spPr>
        <p:txBody>
          <a:bodyPr wrap="square" rtlCol="0">
            <a:spAutoFit/>
          </a:bodyPr>
          <a:lstStyle/>
          <a:p>
            <a:pPr algn="ctr"/>
            <a:r>
              <a:rPr lang="en-US" dirty="0"/>
              <a:t>3 families</a:t>
            </a:r>
          </a:p>
        </p:txBody>
      </p:sp>
      <p:sp>
        <p:nvSpPr>
          <p:cNvPr id="16" name="TextBox 15"/>
          <p:cNvSpPr txBox="1"/>
          <p:nvPr/>
        </p:nvSpPr>
        <p:spPr>
          <a:xfrm>
            <a:off x="7549158" y="2520647"/>
            <a:ext cx="1905000" cy="369332"/>
          </a:xfrm>
          <a:prstGeom prst="rect">
            <a:avLst/>
          </a:prstGeom>
          <a:noFill/>
        </p:spPr>
        <p:txBody>
          <a:bodyPr wrap="square" rtlCol="0">
            <a:spAutoFit/>
          </a:bodyPr>
          <a:lstStyle/>
          <a:p>
            <a:pPr algn="ctr"/>
            <a:r>
              <a:rPr lang="en-US" dirty="0"/>
              <a:t>3 families</a:t>
            </a:r>
          </a:p>
        </p:txBody>
      </p:sp>
      <p:sp>
        <p:nvSpPr>
          <p:cNvPr id="17" name="TextBox 16"/>
          <p:cNvSpPr txBox="1"/>
          <p:nvPr/>
        </p:nvSpPr>
        <p:spPr>
          <a:xfrm>
            <a:off x="1676400" y="3136387"/>
            <a:ext cx="1905000" cy="369332"/>
          </a:xfrm>
          <a:prstGeom prst="rect">
            <a:avLst/>
          </a:prstGeom>
          <a:noFill/>
        </p:spPr>
        <p:txBody>
          <a:bodyPr wrap="square" rtlCol="0">
            <a:spAutoFit/>
          </a:bodyPr>
          <a:lstStyle/>
          <a:p>
            <a:pPr algn="ctr"/>
            <a:r>
              <a:rPr lang="en-US" dirty="0"/>
              <a:t>3 families</a:t>
            </a:r>
          </a:p>
        </p:txBody>
      </p:sp>
      <p:sp>
        <p:nvSpPr>
          <p:cNvPr id="18" name="TextBox 17"/>
          <p:cNvSpPr txBox="1"/>
          <p:nvPr/>
        </p:nvSpPr>
        <p:spPr>
          <a:xfrm>
            <a:off x="1676400" y="4189458"/>
            <a:ext cx="1905000" cy="369332"/>
          </a:xfrm>
          <a:prstGeom prst="rect">
            <a:avLst/>
          </a:prstGeom>
          <a:noFill/>
        </p:spPr>
        <p:txBody>
          <a:bodyPr wrap="square" rtlCol="0">
            <a:spAutoFit/>
          </a:bodyPr>
          <a:lstStyle/>
          <a:p>
            <a:pPr algn="ctr"/>
            <a:r>
              <a:rPr lang="en-US" dirty="0"/>
              <a:t>3 families</a:t>
            </a:r>
          </a:p>
        </p:txBody>
      </p:sp>
      <p:sp>
        <p:nvSpPr>
          <p:cNvPr id="19" name="TextBox 18"/>
          <p:cNvSpPr txBox="1"/>
          <p:nvPr/>
        </p:nvSpPr>
        <p:spPr>
          <a:xfrm>
            <a:off x="1676400" y="5173498"/>
            <a:ext cx="1905000" cy="369332"/>
          </a:xfrm>
          <a:prstGeom prst="rect">
            <a:avLst/>
          </a:prstGeom>
          <a:noFill/>
        </p:spPr>
        <p:txBody>
          <a:bodyPr wrap="square" rtlCol="0">
            <a:spAutoFit/>
          </a:bodyPr>
          <a:lstStyle/>
          <a:p>
            <a:pPr algn="ctr"/>
            <a:r>
              <a:rPr lang="en-US" dirty="0"/>
              <a:t>3 families</a:t>
            </a:r>
          </a:p>
        </p:txBody>
      </p:sp>
      <p:sp>
        <p:nvSpPr>
          <p:cNvPr id="12" name="Rectangle 11"/>
          <p:cNvSpPr/>
          <p:nvPr/>
        </p:nvSpPr>
        <p:spPr>
          <a:xfrm>
            <a:off x="2057400" y="3850221"/>
            <a:ext cx="7659982" cy="2272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87937" y="1219200"/>
            <a:ext cx="10896600" cy="738664"/>
          </a:xfrm>
          <a:prstGeom prst="rect">
            <a:avLst/>
          </a:prstGeom>
          <a:noFill/>
        </p:spPr>
        <p:txBody>
          <a:bodyPr wrap="square" rtlCol="0">
            <a:spAutoFit/>
          </a:bodyPr>
          <a:lstStyle/>
          <a:p>
            <a:pPr marL="0" lvl="1"/>
            <a:r>
              <a:rPr lang="en-US" sz="2400" dirty="0"/>
              <a:t>Three populations of Hosts and corresponding parasites</a:t>
            </a:r>
          </a:p>
          <a:p>
            <a:endParaRPr lang="en-US" dirty="0"/>
          </a:p>
        </p:txBody>
      </p:sp>
      <p:sp>
        <p:nvSpPr>
          <p:cNvPr id="7" name="TextBox 6"/>
          <p:cNvSpPr txBox="1"/>
          <p:nvPr/>
        </p:nvSpPr>
        <p:spPr>
          <a:xfrm>
            <a:off x="0" y="6324600"/>
            <a:ext cx="12191999" cy="369332"/>
          </a:xfrm>
          <a:prstGeom prst="rect">
            <a:avLst/>
          </a:prstGeom>
          <a:noFill/>
        </p:spPr>
        <p:txBody>
          <a:bodyPr wrap="square" rtlCol="0">
            <a:spAutoFit/>
          </a:bodyPr>
          <a:lstStyle/>
          <a:p>
            <a:pPr algn="ctr"/>
            <a:r>
              <a:rPr lang="en-US" b="1" dirty="0"/>
              <a:t>Geographic origin          genotype      family relationship</a:t>
            </a:r>
          </a:p>
        </p:txBody>
      </p:sp>
    </p:spTree>
    <p:extLst>
      <p:ext uri="{BB962C8B-B14F-4D97-AF65-F5344CB8AC3E}">
        <p14:creationId xmlns:p14="http://schemas.microsoft.com/office/powerpoint/2010/main" val="95864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D1E78AC-241D-43CD-A64E-D723FFFA718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44" y="1477449"/>
            <a:ext cx="5771211" cy="4356555"/>
          </a:xfrm>
          <a:prstGeom prst="rect">
            <a:avLst/>
          </a:prstGeom>
          <a:noFill/>
          <a:ln>
            <a:noFill/>
          </a:ln>
        </p:spPr>
      </p:pic>
      <p:sp>
        <p:nvSpPr>
          <p:cNvPr id="5" name="Rectangle 4">
            <a:extLst>
              <a:ext uri="{FF2B5EF4-FFF2-40B4-BE49-F238E27FC236}">
                <a16:creationId xmlns:a16="http://schemas.microsoft.com/office/drawing/2014/main" id="{FB5EE519-EA1D-459E-8C5E-C976B89580E5}"/>
              </a:ext>
            </a:extLst>
          </p:cNvPr>
          <p:cNvSpPr/>
          <p:nvPr/>
        </p:nvSpPr>
        <p:spPr>
          <a:xfrm>
            <a:off x="2047872" y="1371600"/>
            <a:ext cx="4191000" cy="3407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0D02F4B9-585A-43FB-9E62-C3BAE2423296}"/>
              </a:ext>
            </a:extLst>
          </p:cNvPr>
          <p:cNvSpPr txBox="1">
            <a:spLocks/>
          </p:cNvSpPr>
          <p:nvPr/>
        </p:nvSpPr>
        <p:spPr>
          <a:xfrm>
            <a:off x="76200" y="342015"/>
            <a:ext cx="12192000" cy="100681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r>
              <a:rPr lang="en-US" i="1" dirty="0"/>
              <a:t>S. solidus </a:t>
            </a:r>
            <a:r>
              <a:rPr lang="en-US" dirty="0"/>
              <a:t>local adaptation to</a:t>
            </a:r>
            <a:r>
              <a:rPr lang="en-US" i="1" dirty="0"/>
              <a:t> </a:t>
            </a:r>
            <a:r>
              <a:rPr lang="en-US" dirty="0"/>
              <a:t>microbes</a:t>
            </a:r>
          </a:p>
        </p:txBody>
      </p:sp>
      <p:sp>
        <p:nvSpPr>
          <p:cNvPr id="2" name="TextBox 1">
            <a:extLst>
              <a:ext uri="{FF2B5EF4-FFF2-40B4-BE49-F238E27FC236}">
                <a16:creationId xmlns:a16="http://schemas.microsoft.com/office/drawing/2014/main" id="{115D4236-B6C3-48EB-9F43-B74B0CFD4286}"/>
              </a:ext>
            </a:extLst>
          </p:cNvPr>
          <p:cNvSpPr txBox="1"/>
          <p:nvPr/>
        </p:nvSpPr>
        <p:spPr>
          <a:xfrm>
            <a:off x="6629400" y="1980861"/>
            <a:ext cx="5385732" cy="2677656"/>
          </a:xfrm>
          <a:prstGeom prst="rect">
            <a:avLst/>
          </a:prstGeom>
          <a:noFill/>
        </p:spPr>
        <p:txBody>
          <a:bodyPr wrap="square" rtlCol="0">
            <a:spAutoFit/>
          </a:bodyPr>
          <a:lstStyle/>
          <a:p>
            <a:r>
              <a:rPr lang="en-US" sz="2400" dirty="0"/>
              <a:t>Greater infection success during sympatric than allopatric interactions at both the local (lakes) and continental levels.</a:t>
            </a:r>
          </a:p>
          <a:p>
            <a:endParaRPr lang="en-US" sz="2400" dirty="0"/>
          </a:p>
          <a:p>
            <a:pPr marL="342900" indent="-342900">
              <a:buFont typeface="Wingdings" panose="05000000000000000000" pitchFamily="2" charset="2"/>
              <a:buChar char="à"/>
            </a:pPr>
            <a:r>
              <a:rPr lang="en-US" sz="2400" dirty="0">
                <a:sym typeface="Wingdings" panose="05000000000000000000" pitchFamily="2" charset="2"/>
              </a:rPr>
              <a:t>Local adaptation of </a:t>
            </a:r>
            <a:r>
              <a:rPr lang="en-US" sz="2400" i="1" dirty="0">
                <a:sym typeface="Wingdings" panose="05000000000000000000" pitchFamily="2" charset="2"/>
              </a:rPr>
              <a:t>S. solidus </a:t>
            </a:r>
            <a:r>
              <a:rPr lang="en-US" sz="2400" dirty="0">
                <a:sym typeface="Wingdings" panose="05000000000000000000" pitchFamily="2" charset="2"/>
              </a:rPr>
              <a:t>to its host</a:t>
            </a:r>
          </a:p>
          <a:p>
            <a:pPr marL="342900" indent="-342900">
              <a:buFont typeface="Wingdings" panose="05000000000000000000" pitchFamily="2" charset="2"/>
              <a:buChar char="à"/>
            </a:pPr>
            <a:endParaRPr lang="en-US" sz="2400" dirty="0">
              <a:sym typeface="Wingdings" panose="05000000000000000000" pitchFamily="2" charset="2"/>
            </a:endParaRPr>
          </a:p>
        </p:txBody>
      </p:sp>
      <p:sp>
        <p:nvSpPr>
          <p:cNvPr id="8" name="Rectangle 7">
            <a:extLst>
              <a:ext uri="{FF2B5EF4-FFF2-40B4-BE49-F238E27FC236}">
                <a16:creationId xmlns:a16="http://schemas.microsoft.com/office/drawing/2014/main" id="{53F14977-EE77-452C-BB8D-59B05FC0C732}"/>
              </a:ext>
            </a:extLst>
          </p:cNvPr>
          <p:cNvSpPr/>
          <p:nvPr/>
        </p:nvSpPr>
        <p:spPr>
          <a:xfrm>
            <a:off x="0" y="0"/>
            <a:ext cx="12192000" cy="378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C94581-4199-4F87-82E6-ED14B7681E14}"/>
              </a:ext>
            </a:extLst>
          </p:cNvPr>
          <p:cNvPicPr>
            <a:picLocks noChangeAspect="1"/>
          </p:cNvPicPr>
          <p:nvPr/>
        </p:nvPicPr>
        <p:blipFill rotWithShape="1">
          <a:blip r:embed="rId4"/>
          <a:srcRect l="13091" t="13366" r="64136" b="64796"/>
          <a:stretch/>
        </p:blipFill>
        <p:spPr>
          <a:xfrm>
            <a:off x="2088976" y="1584068"/>
            <a:ext cx="1259292" cy="585463"/>
          </a:xfrm>
          <a:prstGeom prst="rect">
            <a:avLst/>
          </a:prstGeom>
        </p:spPr>
      </p:pic>
      <p:pic>
        <p:nvPicPr>
          <p:cNvPr id="9" name="Picture 8">
            <a:extLst>
              <a:ext uri="{FF2B5EF4-FFF2-40B4-BE49-F238E27FC236}">
                <a16:creationId xmlns:a16="http://schemas.microsoft.com/office/drawing/2014/main" id="{CC9EEFEB-B8EF-4A69-B815-7B37FB9393C6}"/>
              </a:ext>
            </a:extLst>
          </p:cNvPr>
          <p:cNvPicPr>
            <a:picLocks noChangeAspect="1"/>
          </p:cNvPicPr>
          <p:nvPr/>
        </p:nvPicPr>
        <p:blipFill rotWithShape="1">
          <a:blip r:embed="rId4"/>
          <a:srcRect l="43940" t="16824" r="34061" b="63100"/>
          <a:stretch/>
        </p:blipFill>
        <p:spPr>
          <a:xfrm>
            <a:off x="3577567" y="1788781"/>
            <a:ext cx="738183" cy="326585"/>
          </a:xfrm>
          <a:prstGeom prst="rect">
            <a:avLst/>
          </a:prstGeom>
        </p:spPr>
      </p:pic>
      <p:pic>
        <p:nvPicPr>
          <p:cNvPr id="12" name="Picture 11">
            <a:extLst>
              <a:ext uri="{FF2B5EF4-FFF2-40B4-BE49-F238E27FC236}">
                <a16:creationId xmlns:a16="http://schemas.microsoft.com/office/drawing/2014/main" id="{80437EC8-B92B-4275-A591-B84ADFA57879}"/>
              </a:ext>
            </a:extLst>
          </p:cNvPr>
          <p:cNvPicPr>
            <a:picLocks noChangeAspect="1"/>
          </p:cNvPicPr>
          <p:nvPr/>
        </p:nvPicPr>
        <p:blipFill rotWithShape="1">
          <a:blip r:embed="rId4"/>
          <a:srcRect l="12663" t="74809" r="64136" b="5026"/>
          <a:stretch/>
        </p:blipFill>
        <p:spPr>
          <a:xfrm>
            <a:off x="2355695" y="4128548"/>
            <a:ext cx="624156" cy="263001"/>
          </a:xfrm>
          <a:prstGeom prst="rect">
            <a:avLst/>
          </a:prstGeom>
        </p:spPr>
      </p:pic>
      <p:pic>
        <p:nvPicPr>
          <p:cNvPr id="13" name="Picture 12">
            <a:extLst>
              <a:ext uri="{FF2B5EF4-FFF2-40B4-BE49-F238E27FC236}">
                <a16:creationId xmlns:a16="http://schemas.microsoft.com/office/drawing/2014/main" id="{F0B2FDFA-2AEA-4E00-9782-08D40A463215}"/>
              </a:ext>
            </a:extLst>
          </p:cNvPr>
          <p:cNvPicPr>
            <a:picLocks noChangeAspect="1"/>
          </p:cNvPicPr>
          <p:nvPr/>
        </p:nvPicPr>
        <p:blipFill rotWithShape="1">
          <a:blip r:embed="rId4"/>
          <a:srcRect l="43661" t="74809" r="34060" b="4595"/>
          <a:stretch/>
        </p:blipFill>
        <p:spPr>
          <a:xfrm>
            <a:off x="3444036" y="4012298"/>
            <a:ext cx="943734" cy="422992"/>
          </a:xfrm>
          <a:prstGeom prst="rect">
            <a:avLst/>
          </a:prstGeom>
        </p:spPr>
      </p:pic>
      <p:pic>
        <p:nvPicPr>
          <p:cNvPr id="14" name="Picture 13">
            <a:extLst>
              <a:ext uri="{FF2B5EF4-FFF2-40B4-BE49-F238E27FC236}">
                <a16:creationId xmlns:a16="http://schemas.microsoft.com/office/drawing/2014/main" id="{53F63E1E-C9B7-400A-9C03-C451558511A2}"/>
              </a:ext>
            </a:extLst>
          </p:cNvPr>
          <p:cNvPicPr>
            <a:picLocks noChangeAspect="1"/>
          </p:cNvPicPr>
          <p:nvPr/>
        </p:nvPicPr>
        <p:blipFill rotWithShape="1">
          <a:blip r:embed="rId4"/>
          <a:srcRect l="73736" t="74263" r="3063" b="3445"/>
          <a:stretch/>
        </p:blipFill>
        <p:spPr>
          <a:xfrm>
            <a:off x="4677514" y="3900534"/>
            <a:ext cx="1341315" cy="624786"/>
          </a:xfrm>
          <a:prstGeom prst="rect">
            <a:avLst/>
          </a:prstGeom>
        </p:spPr>
      </p:pic>
      <p:pic>
        <p:nvPicPr>
          <p:cNvPr id="15" name="Picture 14">
            <a:extLst>
              <a:ext uri="{FF2B5EF4-FFF2-40B4-BE49-F238E27FC236}">
                <a16:creationId xmlns:a16="http://schemas.microsoft.com/office/drawing/2014/main" id="{E139DA54-43A7-4E3A-AF44-AEDC2BE1D2BF}"/>
              </a:ext>
            </a:extLst>
          </p:cNvPr>
          <p:cNvPicPr>
            <a:picLocks noChangeAspect="1"/>
          </p:cNvPicPr>
          <p:nvPr/>
        </p:nvPicPr>
        <p:blipFill rotWithShape="1">
          <a:blip r:embed="rId4"/>
          <a:srcRect l="12945" t="44394" r="64281" b="33768"/>
          <a:stretch/>
        </p:blipFill>
        <p:spPr>
          <a:xfrm>
            <a:off x="2242348" y="2898301"/>
            <a:ext cx="838006" cy="389601"/>
          </a:xfrm>
          <a:prstGeom prst="rect">
            <a:avLst/>
          </a:prstGeom>
        </p:spPr>
      </p:pic>
      <p:pic>
        <p:nvPicPr>
          <p:cNvPr id="16" name="Picture 15">
            <a:extLst>
              <a:ext uri="{FF2B5EF4-FFF2-40B4-BE49-F238E27FC236}">
                <a16:creationId xmlns:a16="http://schemas.microsoft.com/office/drawing/2014/main" id="{83C138F8-449C-4AAC-B016-6CD4B2CC4E27}"/>
              </a:ext>
            </a:extLst>
          </p:cNvPr>
          <p:cNvPicPr>
            <a:picLocks noChangeAspect="1"/>
          </p:cNvPicPr>
          <p:nvPr/>
        </p:nvPicPr>
        <p:blipFill rotWithShape="1">
          <a:blip r:embed="rId4"/>
          <a:srcRect l="43662" t="44394" r="34339" b="33315"/>
          <a:stretch/>
        </p:blipFill>
        <p:spPr>
          <a:xfrm>
            <a:off x="3430291" y="2766214"/>
            <a:ext cx="1259291" cy="618615"/>
          </a:xfrm>
          <a:prstGeom prst="rect">
            <a:avLst/>
          </a:prstGeom>
        </p:spPr>
      </p:pic>
      <p:pic>
        <p:nvPicPr>
          <p:cNvPr id="17" name="Picture 16">
            <a:extLst>
              <a:ext uri="{FF2B5EF4-FFF2-40B4-BE49-F238E27FC236}">
                <a16:creationId xmlns:a16="http://schemas.microsoft.com/office/drawing/2014/main" id="{0A90B8FF-EAEC-44B9-A49F-515136BDA3D7}"/>
              </a:ext>
            </a:extLst>
          </p:cNvPr>
          <p:cNvPicPr>
            <a:picLocks noChangeAspect="1"/>
          </p:cNvPicPr>
          <p:nvPr/>
        </p:nvPicPr>
        <p:blipFill rotWithShape="1">
          <a:blip r:embed="rId4"/>
          <a:srcRect l="73736" t="43328" r="3063" b="34381"/>
          <a:stretch/>
        </p:blipFill>
        <p:spPr>
          <a:xfrm>
            <a:off x="4946307" y="2921222"/>
            <a:ext cx="768693" cy="358058"/>
          </a:xfrm>
          <a:prstGeom prst="rect">
            <a:avLst/>
          </a:prstGeom>
        </p:spPr>
      </p:pic>
      <p:sp>
        <p:nvSpPr>
          <p:cNvPr id="4" name="TextBox 3">
            <a:extLst>
              <a:ext uri="{FF2B5EF4-FFF2-40B4-BE49-F238E27FC236}">
                <a16:creationId xmlns:a16="http://schemas.microsoft.com/office/drawing/2014/main" id="{F232666B-A058-4F45-B147-E3738DC77368}"/>
              </a:ext>
            </a:extLst>
          </p:cNvPr>
          <p:cNvSpPr txBox="1"/>
          <p:nvPr/>
        </p:nvSpPr>
        <p:spPr>
          <a:xfrm>
            <a:off x="2275944" y="2282956"/>
            <a:ext cx="922957" cy="369332"/>
          </a:xfrm>
          <a:prstGeom prst="rect">
            <a:avLst/>
          </a:prstGeom>
          <a:noFill/>
        </p:spPr>
        <p:txBody>
          <a:bodyPr wrap="square" rtlCol="0">
            <a:spAutoFit/>
          </a:bodyPr>
          <a:lstStyle/>
          <a:p>
            <a:r>
              <a:rPr lang="en-US" dirty="0"/>
              <a:t>14/56</a:t>
            </a:r>
          </a:p>
        </p:txBody>
      </p:sp>
      <p:sp>
        <p:nvSpPr>
          <p:cNvPr id="19" name="TextBox 18">
            <a:extLst>
              <a:ext uri="{FF2B5EF4-FFF2-40B4-BE49-F238E27FC236}">
                <a16:creationId xmlns:a16="http://schemas.microsoft.com/office/drawing/2014/main" id="{ABFC5D8B-683B-4501-8A9B-BE3C8B743D4F}"/>
              </a:ext>
            </a:extLst>
          </p:cNvPr>
          <p:cNvSpPr txBox="1"/>
          <p:nvPr/>
        </p:nvSpPr>
        <p:spPr>
          <a:xfrm>
            <a:off x="3557445" y="2204853"/>
            <a:ext cx="922957" cy="369332"/>
          </a:xfrm>
          <a:prstGeom prst="rect">
            <a:avLst/>
          </a:prstGeom>
          <a:noFill/>
        </p:spPr>
        <p:txBody>
          <a:bodyPr wrap="square" rtlCol="0">
            <a:spAutoFit/>
          </a:bodyPr>
          <a:lstStyle/>
          <a:p>
            <a:r>
              <a:rPr lang="en-US" dirty="0"/>
              <a:t>7/48</a:t>
            </a:r>
          </a:p>
        </p:txBody>
      </p:sp>
      <p:sp>
        <p:nvSpPr>
          <p:cNvPr id="20" name="TextBox 19">
            <a:extLst>
              <a:ext uri="{FF2B5EF4-FFF2-40B4-BE49-F238E27FC236}">
                <a16:creationId xmlns:a16="http://schemas.microsoft.com/office/drawing/2014/main" id="{F1AE8738-2954-4ADF-8B92-E49E7BCAA943}"/>
              </a:ext>
            </a:extLst>
          </p:cNvPr>
          <p:cNvSpPr txBox="1"/>
          <p:nvPr/>
        </p:nvSpPr>
        <p:spPr>
          <a:xfrm>
            <a:off x="5043897" y="2289317"/>
            <a:ext cx="922957" cy="369332"/>
          </a:xfrm>
          <a:prstGeom prst="rect">
            <a:avLst/>
          </a:prstGeom>
          <a:noFill/>
        </p:spPr>
        <p:txBody>
          <a:bodyPr wrap="square" rtlCol="0">
            <a:spAutoFit/>
          </a:bodyPr>
          <a:lstStyle/>
          <a:p>
            <a:r>
              <a:rPr lang="en-US" dirty="0"/>
              <a:t>0/60</a:t>
            </a:r>
          </a:p>
        </p:txBody>
      </p:sp>
      <p:sp>
        <p:nvSpPr>
          <p:cNvPr id="21" name="TextBox 20">
            <a:extLst>
              <a:ext uri="{FF2B5EF4-FFF2-40B4-BE49-F238E27FC236}">
                <a16:creationId xmlns:a16="http://schemas.microsoft.com/office/drawing/2014/main" id="{948DAB66-D964-4120-BB9E-D2587734F2BA}"/>
              </a:ext>
            </a:extLst>
          </p:cNvPr>
          <p:cNvSpPr txBox="1"/>
          <p:nvPr/>
        </p:nvSpPr>
        <p:spPr>
          <a:xfrm>
            <a:off x="5043898" y="3358410"/>
            <a:ext cx="922957" cy="369332"/>
          </a:xfrm>
          <a:prstGeom prst="rect">
            <a:avLst/>
          </a:prstGeom>
          <a:noFill/>
        </p:spPr>
        <p:txBody>
          <a:bodyPr wrap="square" rtlCol="0">
            <a:spAutoFit/>
          </a:bodyPr>
          <a:lstStyle/>
          <a:p>
            <a:r>
              <a:rPr lang="en-US" dirty="0"/>
              <a:t>8/60</a:t>
            </a:r>
          </a:p>
        </p:txBody>
      </p:sp>
      <p:sp>
        <p:nvSpPr>
          <p:cNvPr id="22" name="TextBox 21">
            <a:extLst>
              <a:ext uri="{FF2B5EF4-FFF2-40B4-BE49-F238E27FC236}">
                <a16:creationId xmlns:a16="http://schemas.microsoft.com/office/drawing/2014/main" id="{0DF5FEB4-EA53-473A-A082-6E76C1ACF025}"/>
              </a:ext>
            </a:extLst>
          </p:cNvPr>
          <p:cNvSpPr txBox="1"/>
          <p:nvPr/>
        </p:nvSpPr>
        <p:spPr>
          <a:xfrm>
            <a:off x="4956641" y="4446503"/>
            <a:ext cx="922957" cy="369332"/>
          </a:xfrm>
          <a:prstGeom prst="rect">
            <a:avLst/>
          </a:prstGeom>
          <a:noFill/>
        </p:spPr>
        <p:txBody>
          <a:bodyPr wrap="square" rtlCol="0">
            <a:spAutoFit/>
          </a:bodyPr>
          <a:lstStyle/>
          <a:p>
            <a:r>
              <a:rPr lang="en-US" dirty="0"/>
              <a:t>15/60</a:t>
            </a:r>
          </a:p>
        </p:txBody>
      </p:sp>
      <p:sp>
        <p:nvSpPr>
          <p:cNvPr id="23" name="TextBox 22">
            <a:extLst>
              <a:ext uri="{FF2B5EF4-FFF2-40B4-BE49-F238E27FC236}">
                <a16:creationId xmlns:a16="http://schemas.microsoft.com/office/drawing/2014/main" id="{DA698F03-C3C1-4A85-924B-CC4980EDA9F9}"/>
              </a:ext>
            </a:extLst>
          </p:cNvPr>
          <p:cNvSpPr txBox="1"/>
          <p:nvPr/>
        </p:nvSpPr>
        <p:spPr>
          <a:xfrm>
            <a:off x="3524244" y="4383364"/>
            <a:ext cx="922957" cy="369332"/>
          </a:xfrm>
          <a:prstGeom prst="rect">
            <a:avLst/>
          </a:prstGeom>
          <a:noFill/>
        </p:spPr>
        <p:txBody>
          <a:bodyPr wrap="square" rtlCol="0">
            <a:spAutoFit/>
          </a:bodyPr>
          <a:lstStyle/>
          <a:p>
            <a:r>
              <a:rPr lang="en-US" dirty="0"/>
              <a:t>9/48</a:t>
            </a:r>
          </a:p>
        </p:txBody>
      </p:sp>
      <p:sp>
        <p:nvSpPr>
          <p:cNvPr id="24" name="TextBox 23">
            <a:extLst>
              <a:ext uri="{FF2B5EF4-FFF2-40B4-BE49-F238E27FC236}">
                <a16:creationId xmlns:a16="http://schemas.microsoft.com/office/drawing/2014/main" id="{BF67881D-A4DE-4C5C-BD69-59B808B9A806}"/>
              </a:ext>
            </a:extLst>
          </p:cNvPr>
          <p:cNvSpPr txBox="1"/>
          <p:nvPr/>
        </p:nvSpPr>
        <p:spPr>
          <a:xfrm>
            <a:off x="2291780" y="4427939"/>
            <a:ext cx="922957" cy="369332"/>
          </a:xfrm>
          <a:prstGeom prst="rect">
            <a:avLst/>
          </a:prstGeom>
          <a:noFill/>
        </p:spPr>
        <p:txBody>
          <a:bodyPr wrap="square" rtlCol="0">
            <a:spAutoFit/>
          </a:bodyPr>
          <a:lstStyle/>
          <a:p>
            <a:r>
              <a:rPr lang="en-US" dirty="0"/>
              <a:t>4/56</a:t>
            </a:r>
          </a:p>
        </p:txBody>
      </p:sp>
      <p:sp>
        <p:nvSpPr>
          <p:cNvPr id="25" name="TextBox 24">
            <a:extLst>
              <a:ext uri="{FF2B5EF4-FFF2-40B4-BE49-F238E27FC236}">
                <a16:creationId xmlns:a16="http://schemas.microsoft.com/office/drawing/2014/main" id="{CB6391FC-3257-44D3-A7ED-203A5BFDFD27}"/>
              </a:ext>
            </a:extLst>
          </p:cNvPr>
          <p:cNvSpPr txBox="1"/>
          <p:nvPr/>
        </p:nvSpPr>
        <p:spPr>
          <a:xfrm>
            <a:off x="2275944" y="3319689"/>
            <a:ext cx="922957" cy="369332"/>
          </a:xfrm>
          <a:prstGeom prst="rect">
            <a:avLst/>
          </a:prstGeom>
          <a:noFill/>
        </p:spPr>
        <p:txBody>
          <a:bodyPr wrap="square" rtlCol="0">
            <a:spAutoFit/>
          </a:bodyPr>
          <a:lstStyle/>
          <a:p>
            <a:r>
              <a:rPr lang="en-US" dirty="0"/>
              <a:t>9/56</a:t>
            </a:r>
          </a:p>
        </p:txBody>
      </p:sp>
      <p:sp>
        <p:nvSpPr>
          <p:cNvPr id="26" name="TextBox 25">
            <a:extLst>
              <a:ext uri="{FF2B5EF4-FFF2-40B4-BE49-F238E27FC236}">
                <a16:creationId xmlns:a16="http://schemas.microsoft.com/office/drawing/2014/main" id="{353441EB-508D-423C-ABB5-E87980C65CF6}"/>
              </a:ext>
            </a:extLst>
          </p:cNvPr>
          <p:cNvSpPr txBox="1"/>
          <p:nvPr/>
        </p:nvSpPr>
        <p:spPr>
          <a:xfrm>
            <a:off x="3557445" y="3353217"/>
            <a:ext cx="922957" cy="369332"/>
          </a:xfrm>
          <a:prstGeom prst="rect">
            <a:avLst/>
          </a:prstGeom>
          <a:noFill/>
        </p:spPr>
        <p:txBody>
          <a:bodyPr wrap="square" rtlCol="0">
            <a:spAutoFit/>
          </a:bodyPr>
          <a:lstStyle/>
          <a:p>
            <a:r>
              <a:rPr lang="en-US" dirty="0"/>
              <a:t>14/48</a:t>
            </a:r>
          </a:p>
        </p:txBody>
      </p:sp>
      <p:sp>
        <p:nvSpPr>
          <p:cNvPr id="27" name="TextBox 26"/>
          <p:cNvSpPr txBox="1"/>
          <p:nvPr/>
        </p:nvSpPr>
        <p:spPr>
          <a:xfrm>
            <a:off x="0" y="6324600"/>
            <a:ext cx="12192000" cy="369332"/>
          </a:xfrm>
          <a:prstGeom prst="rect">
            <a:avLst/>
          </a:prstGeom>
          <a:noFill/>
        </p:spPr>
        <p:txBody>
          <a:bodyPr wrap="square" rtlCol="0">
            <a:spAutoFit/>
          </a:bodyPr>
          <a:lstStyle/>
          <a:p>
            <a:pPr algn="ctr"/>
            <a:r>
              <a:rPr lang="en-US" b="1" dirty="0"/>
              <a:t>Exposure          Infection           total weight          organ weight          organ appearance     Infection success           </a:t>
            </a:r>
          </a:p>
        </p:txBody>
      </p:sp>
    </p:spTree>
    <p:extLst>
      <p:ext uri="{BB962C8B-B14F-4D97-AF65-F5344CB8AC3E}">
        <p14:creationId xmlns:p14="http://schemas.microsoft.com/office/powerpoint/2010/main" val="1145398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6">
            <a:extLst>
              <a:ext uri="{FF2B5EF4-FFF2-40B4-BE49-F238E27FC236}">
                <a16:creationId xmlns:a16="http://schemas.microsoft.com/office/drawing/2014/main" id="{05C8D5A7-873D-4D13-95E0-8E604416711E}"/>
              </a:ext>
            </a:extLst>
          </p:cNvPr>
          <p:cNvSpPr txBox="1"/>
          <p:nvPr/>
        </p:nvSpPr>
        <p:spPr>
          <a:xfrm>
            <a:off x="304800" y="1208434"/>
            <a:ext cx="3124200" cy="4093428"/>
          </a:xfrm>
          <a:prstGeom prst="rect">
            <a:avLst/>
          </a:prstGeom>
          <a:noFill/>
        </p:spPr>
        <p:txBody>
          <a:bodyPr wrap="square" rtlCol="0">
            <a:spAutoFit/>
          </a:bodyPr>
          <a:lstStyle/>
          <a:p>
            <a:r>
              <a:rPr lang="fr-FR" sz="2000" b="1" dirty="0" err="1">
                <a:latin typeface="+mj-lt"/>
                <a:cs typeface="Arial" panose="020B0604020202020204" pitchFamily="34" charset="0"/>
              </a:rPr>
              <a:t>Collaborators</a:t>
            </a:r>
            <a:r>
              <a:rPr lang="fr-FR" sz="2000" b="1" dirty="0">
                <a:latin typeface="+mj-lt"/>
                <a:cs typeface="Arial" panose="020B0604020202020204" pitchFamily="34" charset="0"/>
              </a:rPr>
              <a:t> on the PMP</a:t>
            </a:r>
          </a:p>
          <a:p>
            <a:r>
              <a:rPr lang="fr-FR" sz="2000" dirty="0">
                <a:latin typeface="+mj-lt"/>
                <a:cs typeface="Arial" panose="020B0604020202020204" pitchFamily="34" charset="0"/>
              </a:rPr>
              <a:t>Daniel </a:t>
            </a:r>
            <a:r>
              <a:rPr lang="fr-FR" sz="2000" dirty="0" err="1">
                <a:latin typeface="+mj-lt"/>
                <a:cs typeface="Arial" panose="020B0604020202020204" pitchFamily="34" charset="0"/>
              </a:rPr>
              <a:t>Bolnick</a:t>
            </a:r>
            <a:endParaRPr lang="fr-FR" sz="2000" dirty="0">
              <a:latin typeface="+mj-lt"/>
              <a:cs typeface="Arial" panose="020B0604020202020204" pitchFamily="34" charset="0"/>
            </a:endParaRPr>
          </a:p>
          <a:p>
            <a:r>
              <a:rPr lang="fr-FR" sz="2000" dirty="0">
                <a:latin typeface="+mj-lt"/>
                <a:cs typeface="Arial" panose="020B0604020202020204" pitchFamily="34" charset="0"/>
              </a:rPr>
              <a:t>Seth </a:t>
            </a:r>
            <a:r>
              <a:rPr lang="fr-FR" sz="2000" dirty="0" err="1">
                <a:latin typeface="+mj-lt"/>
                <a:cs typeface="Arial" panose="020B0604020202020204" pitchFamily="34" charset="0"/>
              </a:rPr>
              <a:t>Bordenstein</a:t>
            </a:r>
            <a:endParaRPr lang="fr-FR" sz="2000" dirty="0">
              <a:latin typeface="+mj-lt"/>
              <a:cs typeface="Arial" panose="020B0604020202020204" pitchFamily="34" charset="0"/>
            </a:endParaRPr>
          </a:p>
          <a:p>
            <a:r>
              <a:rPr lang="fr-FR" sz="2000" dirty="0">
                <a:latin typeface="+mj-lt"/>
                <a:cs typeface="Arial" panose="020B0604020202020204" pitchFamily="34" charset="0"/>
              </a:rPr>
              <a:t>Paul </a:t>
            </a:r>
            <a:r>
              <a:rPr lang="fr-FR" sz="2000" dirty="0" err="1">
                <a:latin typeface="+mj-lt"/>
                <a:cs typeface="Arial" panose="020B0604020202020204" pitchFamily="34" charset="0"/>
              </a:rPr>
              <a:t>Brindley</a:t>
            </a:r>
            <a:endParaRPr lang="fr-FR" sz="2000" dirty="0">
              <a:latin typeface="+mj-lt"/>
              <a:cs typeface="Arial" panose="020B0604020202020204" pitchFamily="34" charset="0"/>
            </a:endParaRPr>
          </a:p>
          <a:p>
            <a:r>
              <a:rPr lang="fr-FR" sz="2000" dirty="0">
                <a:latin typeface="+mj-lt"/>
                <a:cs typeface="Arial" panose="020B0604020202020204" pitchFamily="34" charset="0"/>
              </a:rPr>
              <a:t>Edward Holmes</a:t>
            </a:r>
          </a:p>
          <a:p>
            <a:r>
              <a:rPr lang="fr-FR" sz="2000" dirty="0">
                <a:latin typeface="+mj-lt"/>
                <a:cs typeface="Arial" panose="020B0604020202020204" pitchFamily="34" charset="0"/>
              </a:rPr>
              <a:t>Joaquin Martinez </a:t>
            </a:r>
            <a:r>
              <a:rPr lang="fr-FR" sz="2000" dirty="0" err="1">
                <a:latin typeface="+mj-lt"/>
                <a:cs typeface="Arial" panose="020B0604020202020204" pitchFamily="34" charset="0"/>
              </a:rPr>
              <a:t>Martinez</a:t>
            </a:r>
            <a:endParaRPr lang="fr-FR" sz="2000" dirty="0">
              <a:latin typeface="+mj-lt"/>
              <a:cs typeface="Arial" panose="020B0604020202020204" pitchFamily="34" charset="0"/>
            </a:endParaRPr>
          </a:p>
          <a:p>
            <a:r>
              <a:rPr lang="fr-FR" sz="2000" dirty="0">
                <a:latin typeface="+mj-lt"/>
                <a:cs typeface="Arial" panose="020B0604020202020204" pitchFamily="34" charset="0"/>
              </a:rPr>
              <a:t>Anna Phillips</a:t>
            </a:r>
          </a:p>
          <a:p>
            <a:r>
              <a:rPr lang="fr-FR" sz="2000" dirty="0">
                <a:latin typeface="+mj-lt"/>
                <a:cs typeface="Arial" panose="020B0604020202020204" pitchFamily="34" charset="0"/>
              </a:rPr>
              <a:t>Robert </a:t>
            </a:r>
            <a:r>
              <a:rPr lang="fr-FR" sz="2000" dirty="0" err="1">
                <a:latin typeface="+mj-lt"/>
                <a:cs typeface="Arial" panose="020B0604020202020204" pitchFamily="34" charset="0"/>
              </a:rPr>
              <a:t>poulin</a:t>
            </a:r>
            <a:endParaRPr lang="fr-FR" sz="2000" dirty="0">
              <a:latin typeface="+mj-lt"/>
              <a:cs typeface="Arial" panose="020B0604020202020204" pitchFamily="34" charset="0"/>
            </a:endParaRPr>
          </a:p>
          <a:p>
            <a:r>
              <a:rPr lang="fr-FR" sz="2000" dirty="0" err="1">
                <a:latin typeface="+mj-lt"/>
                <a:cs typeface="Arial" panose="020B0604020202020204" pitchFamily="34" charset="0"/>
              </a:rPr>
              <a:t>Karyna</a:t>
            </a:r>
            <a:r>
              <a:rPr lang="fr-FR" sz="2000" dirty="0">
                <a:latin typeface="+mj-lt"/>
                <a:cs typeface="Arial" panose="020B0604020202020204" pitchFamily="34" charset="0"/>
              </a:rPr>
              <a:t> Rosario</a:t>
            </a:r>
          </a:p>
          <a:p>
            <a:endParaRPr lang="fr-FR" sz="2000" dirty="0">
              <a:latin typeface="+mj-lt"/>
              <a:cs typeface="Arial" panose="020B0604020202020204" pitchFamily="34" charset="0"/>
            </a:endParaRPr>
          </a:p>
          <a:p>
            <a:r>
              <a:rPr lang="fr-FR" sz="2000" b="1" dirty="0" err="1">
                <a:cs typeface="Arial" panose="020B0604020202020204" pitchFamily="34" charset="0"/>
              </a:rPr>
              <a:t>Dheilly</a:t>
            </a:r>
            <a:r>
              <a:rPr lang="fr-FR" sz="2000" b="1" dirty="0">
                <a:cs typeface="Arial" panose="020B0604020202020204" pitchFamily="34" charset="0"/>
              </a:rPr>
              <a:t> </a:t>
            </a:r>
            <a:r>
              <a:rPr lang="fr-FR" sz="2000" b="1" dirty="0" err="1">
                <a:cs typeface="Arial" panose="020B0604020202020204" pitchFamily="34" charset="0"/>
              </a:rPr>
              <a:t>lab</a:t>
            </a:r>
            <a:r>
              <a:rPr lang="fr-FR" sz="2000" b="1" dirty="0">
                <a:cs typeface="Arial" panose="020B0604020202020204" pitchFamily="34" charset="0"/>
              </a:rPr>
              <a:t> </a:t>
            </a:r>
            <a:r>
              <a:rPr lang="fr-FR" sz="2000" b="1" dirty="0" err="1">
                <a:cs typeface="Arial" panose="020B0604020202020204" pitchFamily="34" charset="0"/>
              </a:rPr>
              <a:t>student</a:t>
            </a:r>
            <a:r>
              <a:rPr lang="fr-FR" sz="2000" b="1" dirty="0">
                <a:cs typeface="Arial" panose="020B0604020202020204" pitchFamily="34" charset="0"/>
              </a:rPr>
              <a:t> </a:t>
            </a:r>
            <a:r>
              <a:rPr lang="fr-FR" sz="2000" b="1" dirty="0" err="1">
                <a:cs typeface="Arial" panose="020B0604020202020204" pitchFamily="34" charset="0"/>
              </a:rPr>
              <a:t>involved</a:t>
            </a:r>
            <a:endParaRPr lang="fr-FR" sz="2000" b="1" dirty="0">
              <a:cs typeface="Arial" panose="020B0604020202020204" pitchFamily="34" charset="0"/>
            </a:endParaRPr>
          </a:p>
          <a:p>
            <a:r>
              <a:rPr lang="fr-FR" sz="2000" dirty="0">
                <a:cs typeface="Arial" panose="020B0604020202020204" pitchFamily="34" charset="0"/>
              </a:rPr>
              <a:t>Megan Hahn</a:t>
            </a:r>
          </a:p>
          <a:p>
            <a:endParaRPr lang="fr-FR" sz="2000" dirty="0">
              <a:latin typeface="+mj-lt"/>
              <a:cs typeface="Arial" panose="020B0604020202020204" pitchFamily="34" charset="0"/>
            </a:endParaRPr>
          </a:p>
        </p:txBody>
      </p:sp>
      <p:sp>
        <p:nvSpPr>
          <p:cNvPr id="21" name="Title 3">
            <a:extLst>
              <a:ext uri="{FF2B5EF4-FFF2-40B4-BE49-F238E27FC236}">
                <a16:creationId xmlns:a16="http://schemas.microsoft.com/office/drawing/2014/main" id="{82B377DB-1622-4AFB-B3ED-B71982ED815F}"/>
              </a:ext>
            </a:extLst>
          </p:cNvPr>
          <p:cNvSpPr>
            <a:spLocks noGrp="1"/>
          </p:cNvSpPr>
          <p:nvPr>
            <p:ph type="title"/>
          </p:nvPr>
        </p:nvSpPr>
        <p:spPr>
          <a:xfrm>
            <a:off x="-74023" y="201615"/>
            <a:ext cx="12192000" cy="1006819"/>
          </a:xfrm>
          <a:noFill/>
        </p:spPr>
        <p:txBody>
          <a:bodyPr>
            <a:normAutofit/>
          </a:bodyPr>
          <a:lstStyle/>
          <a:p>
            <a:r>
              <a:rPr lang="en-US" sz="3600" dirty="0"/>
              <a:t>	Acknowledgements</a:t>
            </a:r>
          </a:p>
        </p:txBody>
      </p:sp>
      <p:pic>
        <p:nvPicPr>
          <p:cNvPr id="4" name="Picture 3">
            <a:extLst>
              <a:ext uri="{FF2B5EF4-FFF2-40B4-BE49-F238E27FC236}">
                <a16:creationId xmlns:a16="http://schemas.microsoft.com/office/drawing/2014/main" id="{9C709A4E-2459-47BF-9FDB-7AB1638ACC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8878" y="1501524"/>
            <a:ext cx="4142526" cy="1162647"/>
          </a:xfrm>
          <a:prstGeom prst="rect">
            <a:avLst/>
          </a:prstGeom>
        </p:spPr>
      </p:pic>
      <p:pic>
        <p:nvPicPr>
          <p:cNvPr id="1026"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995667" y="2819769"/>
            <a:ext cx="4172154" cy="1259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2F9C6501-7565-4EF9-BA59-F56B59250063}"/>
              </a:ext>
            </a:extLst>
          </p:cNvPr>
          <p:cNvPicPr>
            <a:picLocks noChangeAspect="1"/>
          </p:cNvPicPr>
          <p:nvPr/>
        </p:nvPicPr>
        <p:blipFill>
          <a:blip r:embed="rId5"/>
          <a:stretch>
            <a:fillRect/>
          </a:stretch>
        </p:blipFill>
        <p:spPr>
          <a:xfrm>
            <a:off x="8686800" y="2409158"/>
            <a:ext cx="3312876" cy="1236687"/>
          </a:xfrm>
          <a:prstGeom prst="rect">
            <a:avLst/>
          </a:prstGeom>
        </p:spPr>
      </p:pic>
      <p:sp>
        <p:nvSpPr>
          <p:cNvPr id="16" name="Rectangle 15">
            <a:extLst>
              <a:ext uri="{FF2B5EF4-FFF2-40B4-BE49-F238E27FC236}">
                <a16:creationId xmlns:a16="http://schemas.microsoft.com/office/drawing/2014/main" id="{E7E5A223-144F-434F-90AD-730E286DD334}"/>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800" y="5375190"/>
            <a:ext cx="3276600" cy="1272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643718" y="5351108"/>
            <a:ext cx="7772400" cy="954107"/>
          </a:xfrm>
          <a:prstGeom prst="rect">
            <a:avLst/>
          </a:prstGeom>
          <a:noFill/>
        </p:spPr>
        <p:txBody>
          <a:bodyPr wrap="square" rtlCol="0">
            <a:spAutoFit/>
          </a:bodyPr>
          <a:lstStyle/>
          <a:p>
            <a:r>
              <a:rPr lang="en-US" sz="2800" dirty="0"/>
              <a:t>1</a:t>
            </a:r>
            <a:r>
              <a:rPr lang="en-US" sz="2800" baseline="30000" dirty="0"/>
              <a:t>st</a:t>
            </a:r>
            <a:r>
              <a:rPr lang="en-US" sz="2800" dirty="0"/>
              <a:t> Parasite Microbiome Project Workshop</a:t>
            </a:r>
          </a:p>
          <a:p>
            <a:r>
              <a:rPr lang="en-US" sz="2800" dirty="0"/>
              <a:t>January 2019</a:t>
            </a:r>
          </a:p>
        </p:txBody>
      </p:sp>
    </p:spTree>
    <p:extLst>
      <p:ext uri="{BB962C8B-B14F-4D97-AF65-F5344CB8AC3E}">
        <p14:creationId xmlns:p14="http://schemas.microsoft.com/office/powerpoint/2010/main" val="4017432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holobiont</a:t>
            </a:r>
            <a:endParaRPr lang="en-US" dirty="0"/>
          </a:p>
        </p:txBody>
      </p:sp>
      <p:sp>
        <p:nvSpPr>
          <p:cNvPr id="5" name="Title 1"/>
          <p:cNvSpPr txBox="1">
            <a:spLocks/>
          </p:cNvSpPr>
          <p:nvPr/>
        </p:nvSpPr>
        <p:spPr>
          <a:xfrm>
            <a:off x="1866098" y="274638"/>
            <a:ext cx="842090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079" t="16216" r="29193" b="45850"/>
          <a:stretch/>
        </p:blipFill>
        <p:spPr bwMode="auto">
          <a:xfrm>
            <a:off x="1673513" y="1428525"/>
            <a:ext cx="8793962" cy="481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7"/>
          <p:cNvSpPr txBox="1"/>
          <p:nvPr/>
        </p:nvSpPr>
        <p:spPr>
          <a:xfrm>
            <a:off x="8046946" y="6488668"/>
            <a:ext cx="4140200" cy="369332"/>
          </a:xfrm>
          <a:prstGeom prst="rect">
            <a:avLst/>
          </a:prstGeom>
          <a:noFill/>
        </p:spPr>
        <p:txBody>
          <a:bodyPr wrap="square" rtlCol="0">
            <a:spAutoFit/>
          </a:bodyPr>
          <a:lstStyle/>
          <a:p>
            <a:pPr algn="r"/>
            <a:r>
              <a:rPr lang="fr-FR" dirty="0" err="1"/>
              <a:t>Theis</a:t>
            </a:r>
            <a:r>
              <a:rPr lang="fr-FR" dirty="0"/>
              <a:t>, Dheilly et al., 2016</a:t>
            </a:r>
          </a:p>
        </p:txBody>
      </p:sp>
      <p:sp>
        <p:nvSpPr>
          <p:cNvPr id="8" name="Rectangle 7">
            <a:extLst>
              <a:ext uri="{FF2B5EF4-FFF2-40B4-BE49-F238E27FC236}">
                <a16:creationId xmlns:a16="http://schemas.microsoft.com/office/drawing/2014/main" id="{D8F2CC92-D4AC-4EB4-839B-F7D1C0D3E4C2}"/>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1608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22" t="17847" r="24181" b="60352"/>
          <a:stretch/>
        </p:blipFill>
        <p:spPr bwMode="auto">
          <a:xfrm>
            <a:off x="3049" y="3303790"/>
            <a:ext cx="6963380" cy="1979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a:extLst>
              <a:ext uri="{FF2B5EF4-FFF2-40B4-BE49-F238E27FC236}">
                <a16:creationId xmlns:a16="http://schemas.microsoft.com/office/drawing/2014/main" id="{C9486B25-24E8-4C64-9EA4-EE65C6F9C4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886" y="834167"/>
            <a:ext cx="6604953" cy="2469623"/>
          </a:xfrm>
          <a:prstGeom prst="rect">
            <a:avLst/>
          </a:prstGeom>
        </p:spPr>
      </p:pic>
      <p:pic>
        <p:nvPicPr>
          <p:cNvPr id="13" name="Picture 12">
            <a:extLst>
              <a:ext uri="{FF2B5EF4-FFF2-40B4-BE49-F238E27FC236}">
                <a16:creationId xmlns:a16="http://schemas.microsoft.com/office/drawing/2014/main" id="{2DCEFEC3-25A3-4995-8387-2F86C5112E8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31707" y="1689005"/>
            <a:ext cx="6008338" cy="2360417"/>
          </a:xfrm>
          <a:prstGeom prst="rect">
            <a:avLst/>
          </a:prstGeom>
        </p:spPr>
      </p:pic>
      <p:sp>
        <p:nvSpPr>
          <p:cNvPr id="5" name="Title 3">
            <a:extLst>
              <a:ext uri="{FF2B5EF4-FFF2-40B4-BE49-F238E27FC236}">
                <a16:creationId xmlns:a16="http://schemas.microsoft.com/office/drawing/2014/main" id="{DC38E78D-2F36-4469-8F40-702E131E45DE}"/>
              </a:ext>
            </a:extLst>
          </p:cNvPr>
          <p:cNvSpPr txBox="1">
            <a:spLocks/>
          </p:cNvSpPr>
          <p:nvPr/>
        </p:nvSpPr>
        <p:spPr>
          <a:xfrm>
            <a:off x="2743200" y="406698"/>
            <a:ext cx="9144000" cy="755114"/>
          </a:xfrm>
          <a:prstGeom prst="rect">
            <a:avLst/>
          </a:prstGeom>
          <a:no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The </a:t>
            </a:r>
            <a:r>
              <a:rPr lang="en-US" dirty="0" err="1"/>
              <a:t>holobiont</a:t>
            </a:r>
            <a:r>
              <a:rPr lang="en-US" dirty="0"/>
              <a:t> host</a:t>
            </a:r>
          </a:p>
        </p:txBody>
      </p:sp>
      <p:pic>
        <p:nvPicPr>
          <p:cNvPr id="11" name="Picture 10">
            <a:extLst>
              <a:ext uri="{FF2B5EF4-FFF2-40B4-BE49-F238E27FC236}">
                <a16:creationId xmlns:a16="http://schemas.microsoft.com/office/drawing/2014/main" id="{7E0AF2C5-A997-431D-AB68-3E7F4A64401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988" r="10161" b="17721"/>
          <a:stretch/>
        </p:blipFill>
        <p:spPr>
          <a:xfrm>
            <a:off x="1" y="5333734"/>
            <a:ext cx="6331706" cy="1480851"/>
          </a:xfrm>
          <a:prstGeom prst="rect">
            <a:avLst/>
          </a:prstGeom>
        </p:spPr>
      </p:pic>
      <p:pic>
        <p:nvPicPr>
          <p:cNvPr id="12" name="Picture 11">
            <a:extLst>
              <a:ext uri="{FF2B5EF4-FFF2-40B4-BE49-F238E27FC236}">
                <a16:creationId xmlns:a16="http://schemas.microsoft.com/office/drawing/2014/main" id="{F34E7821-BE9B-43E6-9066-ADBCA93889C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87454" y="4341139"/>
            <a:ext cx="6337633" cy="2414336"/>
          </a:xfrm>
          <a:prstGeom prst="rect">
            <a:avLst/>
          </a:prstGeom>
        </p:spPr>
      </p:pic>
      <p:sp>
        <p:nvSpPr>
          <p:cNvPr id="15" name="Rectangle 14">
            <a:extLst>
              <a:ext uri="{FF2B5EF4-FFF2-40B4-BE49-F238E27FC236}">
                <a16:creationId xmlns:a16="http://schemas.microsoft.com/office/drawing/2014/main" id="{1346D7B5-0488-4438-B661-EEDFDA41ED62}"/>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91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7F23C2-E08B-4E9A-9EEA-280ECD3205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8600" y="1186071"/>
            <a:ext cx="5453365" cy="2852529"/>
          </a:xfrm>
          <a:prstGeom prst="rect">
            <a:avLst/>
          </a:prstGeom>
        </p:spPr>
      </p:pic>
      <p:pic>
        <p:nvPicPr>
          <p:cNvPr id="5" name="Picture 4">
            <a:extLst>
              <a:ext uri="{FF2B5EF4-FFF2-40B4-BE49-F238E27FC236}">
                <a16:creationId xmlns:a16="http://schemas.microsoft.com/office/drawing/2014/main" id="{5D579374-D448-4F43-AD44-8D99370808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3525" y="1909994"/>
            <a:ext cx="7964054" cy="3667066"/>
          </a:xfrm>
          <a:prstGeom prst="rect">
            <a:avLst/>
          </a:prstGeom>
        </p:spPr>
      </p:pic>
      <p:pic>
        <p:nvPicPr>
          <p:cNvPr id="6" name="Picture 5">
            <a:extLst>
              <a:ext uri="{FF2B5EF4-FFF2-40B4-BE49-F238E27FC236}">
                <a16:creationId xmlns:a16="http://schemas.microsoft.com/office/drawing/2014/main" id="{C403DC9C-B536-4478-953D-E5C31047796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84439" y="3509331"/>
            <a:ext cx="6378780" cy="3461657"/>
          </a:xfrm>
          <a:prstGeom prst="rect">
            <a:avLst/>
          </a:prstGeom>
        </p:spPr>
      </p:pic>
      <p:pic>
        <p:nvPicPr>
          <p:cNvPr id="7" name="Picture 6">
            <a:extLst>
              <a:ext uri="{FF2B5EF4-FFF2-40B4-BE49-F238E27FC236}">
                <a16:creationId xmlns:a16="http://schemas.microsoft.com/office/drawing/2014/main" id="{195D8349-BBBB-45F1-ADC5-6E9CF1CE796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826280" y="1337651"/>
            <a:ext cx="5463444" cy="2853349"/>
          </a:xfrm>
          <a:prstGeom prst="rect">
            <a:avLst/>
          </a:prstGeom>
        </p:spPr>
      </p:pic>
      <p:pic>
        <p:nvPicPr>
          <p:cNvPr id="8" name="Picture 7">
            <a:extLst>
              <a:ext uri="{FF2B5EF4-FFF2-40B4-BE49-F238E27FC236}">
                <a16:creationId xmlns:a16="http://schemas.microsoft.com/office/drawing/2014/main" id="{7F9F19FE-F335-4D91-B1F2-AADC39CAA70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126" y="4529360"/>
            <a:ext cx="6944209" cy="2311914"/>
          </a:xfrm>
          <a:prstGeom prst="rect">
            <a:avLst/>
          </a:prstGeom>
        </p:spPr>
      </p:pic>
      <p:pic>
        <p:nvPicPr>
          <p:cNvPr id="10" name="Picture 9">
            <a:extLst>
              <a:ext uri="{FF2B5EF4-FFF2-40B4-BE49-F238E27FC236}">
                <a16:creationId xmlns:a16="http://schemas.microsoft.com/office/drawing/2014/main" id="{895931FC-6E34-41D4-8322-629F14ED593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6200" y="1198093"/>
            <a:ext cx="7265106" cy="2963978"/>
          </a:xfrm>
          <a:prstGeom prst="rect">
            <a:avLst/>
          </a:prstGeom>
        </p:spPr>
      </p:pic>
      <p:pic>
        <p:nvPicPr>
          <p:cNvPr id="11" name="Picture 10">
            <a:extLst>
              <a:ext uri="{FF2B5EF4-FFF2-40B4-BE49-F238E27FC236}">
                <a16:creationId xmlns:a16="http://schemas.microsoft.com/office/drawing/2014/main" id="{5B1A35C6-E648-495D-A483-624CF9FF5C1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963991" y="2403042"/>
            <a:ext cx="6947003" cy="2608911"/>
          </a:xfrm>
          <a:prstGeom prst="rect">
            <a:avLst/>
          </a:prstGeom>
        </p:spPr>
      </p:pic>
      <p:sp>
        <p:nvSpPr>
          <p:cNvPr id="12" name="Rectangle 11">
            <a:extLst>
              <a:ext uri="{FF2B5EF4-FFF2-40B4-BE49-F238E27FC236}">
                <a16:creationId xmlns:a16="http://schemas.microsoft.com/office/drawing/2014/main" id="{CDFB748A-A3F0-4EA4-B5CD-3CC155E78D5B}"/>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1300D97-4BDB-4E08-8ADB-D07E2E73DADC}"/>
              </a:ext>
            </a:extLst>
          </p:cNvPr>
          <p:cNvSpPr txBox="1">
            <a:spLocks/>
          </p:cNvSpPr>
          <p:nvPr/>
        </p:nvSpPr>
        <p:spPr>
          <a:xfrm>
            <a:off x="0" y="152400"/>
            <a:ext cx="12192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Parasite interaction with host-associated microbes</a:t>
            </a:r>
          </a:p>
        </p:txBody>
      </p:sp>
    </p:spTree>
    <p:extLst>
      <p:ext uri="{BB962C8B-B14F-4D97-AF65-F5344CB8AC3E}">
        <p14:creationId xmlns:p14="http://schemas.microsoft.com/office/powerpoint/2010/main" val="353715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000" fill="hold"/>
                                        <p:tgtEl>
                                          <p:spTgt spid="5"/>
                                        </p:tgtEl>
                                        <p:attrNameLst>
                                          <p:attrName>ppt_x</p:attrName>
                                        </p:attrNameLst>
                                      </p:cBhvr>
                                      <p:tavLst>
                                        <p:tav tm="0">
                                          <p:val>
                                            <p:strVal val="#ppt_x"/>
                                          </p:val>
                                        </p:tav>
                                        <p:tav tm="100000">
                                          <p:val>
                                            <p:strVal val="#ppt_x"/>
                                          </p:val>
                                        </p:tav>
                                      </p:tavLst>
                                    </p:anim>
                                    <p:anim calcmode="lin" valueType="num">
                                      <p:cBhvr additive="base">
                                        <p:cTn id="13" dur="20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000" fill="hold"/>
                                        <p:tgtEl>
                                          <p:spTgt spid="7"/>
                                        </p:tgtEl>
                                        <p:attrNameLst>
                                          <p:attrName>ppt_x</p:attrName>
                                        </p:attrNameLst>
                                      </p:cBhvr>
                                      <p:tavLst>
                                        <p:tav tm="0">
                                          <p:val>
                                            <p:strVal val="#ppt_x"/>
                                          </p:val>
                                        </p:tav>
                                        <p:tav tm="100000">
                                          <p:val>
                                            <p:strVal val="#ppt_x"/>
                                          </p:val>
                                        </p:tav>
                                      </p:tavLst>
                                    </p:anim>
                                    <p:anim calcmode="lin" valueType="num">
                                      <p:cBhvr additive="base">
                                        <p:cTn id="23" dur="20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000" fill="hold"/>
                                        <p:tgtEl>
                                          <p:spTgt spid="8"/>
                                        </p:tgtEl>
                                        <p:attrNameLst>
                                          <p:attrName>ppt_x</p:attrName>
                                        </p:attrNameLst>
                                      </p:cBhvr>
                                      <p:tavLst>
                                        <p:tav tm="0">
                                          <p:val>
                                            <p:strVal val="#ppt_x"/>
                                          </p:val>
                                        </p:tav>
                                        <p:tav tm="100000">
                                          <p:val>
                                            <p:strVal val="#ppt_x"/>
                                          </p:val>
                                        </p:tav>
                                      </p:tavLst>
                                    </p:anim>
                                    <p:anim calcmode="lin" valueType="num">
                                      <p:cBhvr additive="base">
                                        <p:cTn id="28" dur="20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nodeType="afterEffect">
                                  <p:stCondLst>
                                    <p:cond delay="4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2000" fill="hold"/>
                                        <p:tgtEl>
                                          <p:spTgt spid="10"/>
                                        </p:tgtEl>
                                        <p:attrNameLst>
                                          <p:attrName>ppt_x</p:attrName>
                                        </p:attrNameLst>
                                      </p:cBhvr>
                                      <p:tavLst>
                                        <p:tav tm="0">
                                          <p:val>
                                            <p:strVal val="#ppt_x"/>
                                          </p:val>
                                        </p:tav>
                                        <p:tav tm="100000">
                                          <p:val>
                                            <p:strVal val="#ppt_x"/>
                                          </p:val>
                                        </p:tav>
                                      </p:tavLst>
                                    </p:anim>
                                    <p:anim calcmode="lin" valueType="num">
                                      <p:cBhvr additive="base">
                                        <p:cTn id="33" dur="200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12400"/>
                            </p:stCondLst>
                            <p:childTnLst>
                              <p:par>
                                <p:cTn id="35" presetID="2" presetClass="entr" presetSubtype="4"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000" fill="hold"/>
                                        <p:tgtEl>
                                          <p:spTgt spid="11"/>
                                        </p:tgtEl>
                                        <p:attrNameLst>
                                          <p:attrName>ppt_x</p:attrName>
                                        </p:attrNameLst>
                                      </p:cBhvr>
                                      <p:tavLst>
                                        <p:tav tm="0">
                                          <p:val>
                                            <p:strVal val="#ppt_x"/>
                                          </p:val>
                                        </p:tav>
                                        <p:tav tm="100000">
                                          <p:val>
                                            <p:strVal val="#ppt_x"/>
                                          </p:val>
                                        </p:tav>
                                      </p:tavLst>
                                    </p:anim>
                                    <p:anim calcmode="lin" valueType="num">
                                      <p:cBhvr additive="base">
                                        <p:cTn id="38"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A4B4C76-FAD6-4CB0-A349-B8878A19E54F}"/>
              </a:ext>
            </a:extLst>
          </p:cNvPr>
          <p:cNvSpPr>
            <a:spLocks noGrp="1"/>
          </p:cNvSpPr>
          <p:nvPr>
            <p:ph type="title"/>
          </p:nvPr>
        </p:nvSpPr>
        <p:spPr>
          <a:xfrm>
            <a:off x="2613201" y="418645"/>
            <a:ext cx="9144000" cy="755114"/>
          </a:xfrm>
          <a:noFill/>
        </p:spPr>
        <p:txBody>
          <a:bodyPr>
            <a:noAutofit/>
          </a:bodyPr>
          <a:lstStyle/>
          <a:p>
            <a:pPr algn="l"/>
            <a:r>
              <a:rPr lang="en-US" dirty="0"/>
              <a:t>	The </a:t>
            </a:r>
            <a:r>
              <a:rPr lang="en-US" dirty="0" err="1"/>
              <a:t>holobiont</a:t>
            </a:r>
            <a:r>
              <a:rPr lang="en-US" dirty="0"/>
              <a:t> Parasite</a:t>
            </a:r>
          </a:p>
        </p:txBody>
      </p:sp>
      <p:sp>
        <p:nvSpPr>
          <p:cNvPr id="4" name="TextBox 3">
            <a:extLst>
              <a:ext uri="{FF2B5EF4-FFF2-40B4-BE49-F238E27FC236}">
                <a16:creationId xmlns:a16="http://schemas.microsoft.com/office/drawing/2014/main" id="{BABEB8AA-60E8-427A-9D30-03AC6269A1C5}"/>
              </a:ext>
            </a:extLst>
          </p:cNvPr>
          <p:cNvSpPr txBox="1"/>
          <p:nvPr/>
        </p:nvSpPr>
        <p:spPr>
          <a:xfrm>
            <a:off x="360589" y="1138535"/>
            <a:ext cx="1906398"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Insects</a:t>
            </a:r>
          </a:p>
        </p:txBody>
      </p:sp>
      <p:sp>
        <p:nvSpPr>
          <p:cNvPr id="7" name="TextBox 6">
            <a:extLst>
              <a:ext uri="{FF2B5EF4-FFF2-40B4-BE49-F238E27FC236}">
                <a16:creationId xmlns:a16="http://schemas.microsoft.com/office/drawing/2014/main" id="{26FF2BA1-D47C-4D66-A1E5-5EC6781B12E0}"/>
              </a:ext>
            </a:extLst>
          </p:cNvPr>
          <p:cNvSpPr txBox="1"/>
          <p:nvPr/>
        </p:nvSpPr>
        <p:spPr>
          <a:xfrm>
            <a:off x="285789" y="4648200"/>
            <a:ext cx="4183438" cy="1077218"/>
          </a:xfrm>
          <a:prstGeom prst="rect">
            <a:avLst/>
          </a:prstGeom>
          <a:noFill/>
        </p:spPr>
        <p:txBody>
          <a:bodyPr wrap="square" rtlCol="0">
            <a:spAutoFit/>
          </a:bodyPr>
          <a:lstStyle/>
          <a:p>
            <a:r>
              <a:rPr lang="en-US" sz="2400" dirty="0" err="1">
                <a:latin typeface="+mj-lt"/>
              </a:rPr>
              <a:t>Polydnaviruses</a:t>
            </a:r>
            <a:r>
              <a:rPr lang="en-US" sz="2400" dirty="0">
                <a:latin typeface="+mj-lt"/>
              </a:rPr>
              <a:t> in parasitoid wasps</a:t>
            </a:r>
          </a:p>
          <a:p>
            <a:r>
              <a:rPr lang="en-US" sz="1600" dirty="0" err="1">
                <a:latin typeface="+mj-lt"/>
              </a:rPr>
              <a:t>Roossinck</a:t>
            </a:r>
            <a:r>
              <a:rPr lang="en-US" sz="1600" dirty="0">
                <a:latin typeface="+mj-lt"/>
              </a:rPr>
              <a:t>, 2011</a:t>
            </a:r>
          </a:p>
        </p:txBody>
      </p:sp>
      <p:pic>
        <p:nvPicPr>
          <p:cNvPr id="11" name="Picture 10">
            <a:extLst>
              <a:ext uri="{FF2B5EF4-FFF2-40B4-BE49-F238E27FC236}">
                <a16:creationId xmlns:a16="http://schemas.microsoft.com/office/drawing/2014/main" id="{8A2AFA78-785B-4082-AE1F-DCA76DFEDA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9"/>
          <a:stretch/>
        </p:blipFill>
        <p:spPr>
          <a:xfrm>
            <a:off x="495978" y="1853644"/>
            <a:ext cx="2171021" cy="2555310"/>
          </a:xfrm>
          <a:prstGeom prst="rect">
            <a:avLst/>
          </a:prstGeom>
        </p:spPr>
      </p:pic>
      <p:grpSp>
        <p:nvGrpSpPr>
          <p:cNvPr id="6" name="Group 5">
            <a:extLst>
              <a:ext uri="{FF2B5EF4-FFF2-40B4-BE49-F238E27FC236}">
                <a16:creationId xmlns:a16="http://schemas.microsoft.com/office/drawing/2014/main" id="{4D9CE5AA-3FA7-492F-8AC4-567C9553E34B}"/>
              </a:ext>
            </a:extLst>
          </p:cNvPr>
          <p:cNvGrpSpPr/>
          <p:nvPr/>
        </p:nvGrpSpPr>
        <p:grpSpPr>
          <a:xfrm>
            <a:off x="5431971" y="1871787"/>
            <a:ext cx="4835904" cy="2763336"/>
            <a:chOff x="1610692" y="3974461"/>
            <a:chExt cx="2087416" cy="1154245"/>
          </a:xfrm>
        </p:grpSpPr>
        <p:pic>
          <p:nvPicPr>
            <p:cNvPr id="9" name="Picture 8">
              <a:extLst>
                <a:ext uri="{FF2B5EF4-FFF2-40B4-BE49-F238E27FC236}">
                  <a16:creationId xmlns:a16="http://schemas.microsoft.com/office/drawing/2014/main" id="{E9B8E6F6-9759-4C69-99BF-68E919CBCBE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10692" y="3974461"/>
              <a:ext cx="1359017" cy="984968"/>
            </a:xfrm>
            <a:prstGeom prst="rect">
              <a:avLst/>
            </a:prstGeom>
          </p:spPr>
        </p:pic>
        <p:sp>
          <p:nvSpPr>
            <p:cNvPr id="12" name="TextBox 11">
              <a:extLst>
                <a:ext uri="{FF2B5EF4-FFF2-40B4-BE49-F238E27FC236}">
                  <a16:creationId xmlns:a16="http://schemas.microsoft.com/office/drawing/2014/main" id="{3D8AD5B3-699B-472E-AD96-1650AA26A433}"/>
                </a:ext>
              </a:extLst>
            </p:cNvPr>
            <p:cNvSpPr txBox="1"/>
            <p:nvPr/>
          </p:nvSpPr>
          <p:spPr>
            <a:xfrm>
              <a:off x="2553272" y="4790152"/>
              <a:ext cx="1144836" cy="338554"/>
            </a:xfrm>
            <a:prstGeom prst="rect">
              <a:avLst/>
            </a:prstGeom>
            <a:noFill/>
          </p:spPr>
          <p:txBody>
            <a:bodyPr wrap="square" rtlCol="0">
              <a:spAutoFit/>
            </a:bodyPr>
            <a:lstStyle/>
            <a:p>
              <a:r>
                <a:rPr lang="en-US" sz="1600" dirty="0" err="1">
                  <a:latin typeface="+mj-lt"/>
                </a:rPr>
                <a:t>wikipedia</a:t>
              </a:r>
              <a:endParaRPr lang="en-US" sz="1600" dirty="0">
                <a:latin typeface="+mj-lt"/>
              </a:endParaRPr>
            </a:p>
          </p:txBody>
        </p:sp>
      </p:grpSp>
      <p:sp>
        <p:nvSpPr>
          <p:cNvPr id="10" name="TextBox 9">
            <a:extLst>
              <a:ext uri="{FF2B5EF4-FFF2-40B4-BE49-F238E27FC236}">
                <a16:creationId xmlns:a16="http://schemas.microsoft.com/office/drawing/2014/main" id="{118477DA-6338-43FE-9BEF-EE634E634859}"/>
              </a:ext>
            </a:extLst>
          </p:cNvPr>
          <p:cNvSpPr txBox="1"/>
          <p:nvPr/>
        </p:nvSpPr>
        <p:spPr>
          <a:xfrm>
            <a:off x="1474991" y="4070400"/>
            <a:ext cx="1144836" cy="338554"/>
          </a:xfrm>
          <a:prstGeom prst="rect">
            <a:avLst/>
          </a:prstGeom>
          <a:noFill/>
        </p:spPr>
        <p:txBody>
          <a:bodyPr wrap="square" rtlCol="0">
            <a:spAutoFit/>
          </a:bodyPr>
          <a:lstStyle/>
          <a:p>
            <a:r>
              <a:rPr lang="en-US" sz="1600" dirty="0" err="1">
                <a:solidFill>
                  <a:schemeClr val="bg1"/>
                </a:solidFill>
                <a:latin typeface="+mj-lt"/>
              </a:rPr>
              <a:t>wikipedia</a:t>
            </a:r>
            <a:endParaRPr lang="en-US" sz="1600" dirty="0">
              <a:solidFill>
                <a:schemeClr val="bg1"/>
              </a:solidFill>
              <a:latin typeface="+mj-lt"/>
            </a:endParaRPr>
          </a:p>
        </p:txBody>
      </p:sp>
      <p:sp>
        <p:nvSpPr>
          <p:cNvPr id="13" name="Rectangle 12">
            <a:extLst>
              <a:ext uri="{FF2B5EF4-FFF2-40B4-BE49-F238E27FC236}">
                <a16:creationId xmlns:a16="http://schemas.microsoft.com/office/drawing/2014/main" id="{D0875C4D-A34A-4361-889E-AB753E40FC74}"/>
              </a:ext>
            </a:extLst>
          </p:cNvPr>
          <p:cNvSpPr/>
          <p:nvPr/>
        </p:nvSpPr>
        <p:spPr>
          <a:xfrm>
            <a:off x="5431971" y="4330467"/>
            <a:ext cx="5938002" cy="707886"/>
          </a:xfrm>
          <a:prstGeom prst="rect">
            <a:avLst/>
          </a:prstGeom>
        </p:spPr>
        <p:txBody>
          <a:bodyPr wrap="square">
            <a:spAutoFit/>
          </a:bodyPr>
          <a:lstStyle/>
          <a:p>
            <a:r>
              <a:rPr lang="en-US" sz="2400" dirty="0">
                <a:latin typeface="+mj-lt"/>
              </a:rPr>
              <a:t>Bacteria in herbivorous insects</a:t>
            </a:r>
          </a:p>
          <a:p>
            <a:r>
              <a:rPr lang="en-US" sz="1600" dirty="0" err="1">
                <a:latin typeface="+mj-lt"/>
              </a:rPr>
              <a:t>Sugio</a:t>
            </a:r>
            <a:r>
              <a:rPr lang="en-US" sz="1600" dirty="0">
                <a:latin typeface="+mj-lt"/>
              </a:rPr>
              <a:t> et al.,  2015</a:t>
            </a:r>
          </a:p>
        </p:txBody>
      </p:sp>
      <p:grpSp>
        <p:nvGrpSpPr>
          <p:cNvPr id="8" name="Group 7">
            <a:extLst>
              <a:ext uri="{FF2B5EF4-FFF2-40B4-BE49-F238E27FC236}">
                <a16:creationId xmlns:a16="http://schemas.microsoft.com/office/drawing/2014/main" id="{5841DCA9-310E-49B1-B37A-29788094BD0E}"/>
              </a:ext>
            </a:extLst>
          </p:cNvPr>
          <p:cNvGrpSpPr/>
          <p:nvPr/>
        </p:nvGrpSpPr>
        <p:grpSpPr>
          <a:xfrm>
            <a:off x="8782671" y="1842758"/>
            <a:ext cx="5174604" cy="2810875"/>
            <a:chOff x="2969708" y="4330490"/>
            <a:chExt cx="1962925" cy="1055903"/>
          </a:xfrm>
        </p:grpSpPr>
        <p:pic>
          <p:nvPicPr>
            <p:cNvPr id="14" name="Picture 13">
              <a:extLst>
                <a:ext uri="{FF2B5EF4-FFF2-40B4-BE49-F238E27FC236}">
                  <a16:creationId xmlns:a16="http://schemas.microsoft.com/office/drawing/2014/main" id="{91B311C1-4E3F-4843-8190-408E62AF55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9481"/>
            <a:stretch/>
          </p:blipFill>
          <p:spPr>
            <a:xfrm>
              <a:off x="2969708" y="4330490"/>
              <a:ext cx="1259742" cy="885810"/>
            </a:xfrm>
            <a:prstGeom prst="rect">
              <a:avLst/>
            </a:prstGeom>
          </p:spPr>
        </p:pic>
        <p:sp>
          <p:nvSpPr>
            <p:cNvPr id="15" name="TextBox 14">
              <a:extLst>
                <a:ext uri="{FF2B5EF4-FFF2-40B4-BE49-F238E27FC236}">
                  <a16:creationId xmlns:a16="http://schemas.microsoft.com/office/drawing/2014/main" id="{C610C4BA-87F1-4F6A-81FF-C2984C5DEE6B}"/>
                </a:ext>
              </a:extLst>
            </p:cNvPr>
            <p:cNvSpPr txBox="1"/>
            <p:nvPr/>
          </p:nvSpPr>
          <p:spPr>
            <a:xfrm>
              <a:off x="3787797" y="5047839"/>
              <a:ext cx="1144836" cy="338554"/>
            </a:xfrm>
            <a:prstGeom prst="rect">
              <a:avLst/>
            </a:prstGeom>
            <a:noFill/>
          </p:spPr>
          <p:txBody>
            <a:bodyPr wrap="square" rtlCol="0">
              <a:spAutoFit/>
            </a:bodyPr>
            <a:lstStyle/>
            <a:p>
              <a:r>
                <a:rPr lang="en-US" sz="1600" dirty="0" err="1">
                  <a:latin typeface="+mj-lt"/>
                </a:rPr>
                <a:t>wikipedia</a:t>
              </a:r>
              <a:endParaRPr lang="en-US" sz="1600" dirty="0">
                <a:latin typeface="+mj-lt"/>
              </a:endParaRPr>
            </a:p>
          </p:txBody>
        </p:sp>
      </p:grpSp>
      <p:sp>
        <p:nvSpPr>
          <p:cNvPr id="24" name="Rectangle 23">
            <a:extLst>
              <a:ext uri="{FF2B5EF4-FFF2-40B4-BE49-F238E27FC236}">
                <a16:creationId xmlns:a16="http://schemas.microsoft.com/office/drawing/2014/main" id="{74132DCD-5FD8-40F7-9656-F224257064D2}"/>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527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A4B4C76-FAD6-4CB0-A349-B8878A19E54F}"/>
              </a:ext>
            </a:extLst>
          </p:cNvPr>
          <p:cNvSpPr>
            <a:spLocks noGrp="1"/>
          </p:cNvSpPr>
          <p:nvPr>
            <p:ph type="title"/>
          </p:nvPr>
        </p:nvSpPr>
        <p:spPr>
          <a:xfrm>
            <a:off x="2613201" y="418645"/>
            <a:ext cx="9144000" cy="755114"/>
          </a:xfrm>
          <a:noFill/>
        </p:spPr>
        <p:txBody>
          <a:bodyPr>
            <a:noAutofit/>
          </a:bodyPr>
          <a:lstStyle/>
          <a:p>
            <a:pPr algn="l"/>
            <a:r>
              <a:rPr lang="en-US" dirty="0"/>
              <a:t>	The </a:t>
            </a:r>
            <a:r>
              <a:rPr lang="en-US" dirty="0" err="1"/>
              <a:t>holobiont</a:t>
            </a:r>
            <a:r>
              <a:rPr lang="en-US" dirty="0"/>
              <a:t> Parasite</a:t>
            </a:r>
          </a:p>
        </p:txBody>
      </p:sp>
      <p:pic>
        <p:nvPicPr>
          <p:cNvPr id="16" name="Picture 15">
            <a:extLst>
              <a:ext uri="{FF2B5EF4-FFF2-40B4-BE49-F238E27FC236}">
                <a16:creationId xmlns:a16="http://schemas.microsoft.com/office/drawing/2014/main" id="{6D32E4D4-7583-42B4-9483-6A34EC53977A}"/>
              </a:ext>
            </a:extLst>
          </p:cNvPr>
          <p:cNvPicPr>
            <a:picLocks noChangeAspect="1"/>
          </p:cNvPicPr>
          <p:nvPr/>
        </p:nvPicPr>
        <p:blipFill>
          <a:blip r:embed="rId3"/>
          <a:stretch>
            <a:fillRect/>
          </a:stretch>
        </p:blipFill>
        <p:spPr>
          <a:xfrm>
            <a:off x="463172" y="1855028"/>
            <a:ext cx="3462167" cy="2674693"/>
          </a:xfrm>
          <a:prstGeom prst="rect">
            <a:avLst/>
          </a:prstGeom>
        </p:spPr>
      </p:pic>
      <p:sp>
        <p:nvSpPr>
          <p:cNvPr id="17" name="TextBox 16">
            <a:extLst>
              <a:ext uri="{FF2B5EF4-FFF2-40B4-BE49-F238E27FC236}">
                <a16:creationId xmlns:a16="http://schemas.microsoft.com/office/drawing/2014/main" id="{EBC51E21-C174-4794-BA1A-228F50F92A3E}"/>
              </a:ext>
            </a:extLst>
          </p:cNvPr>
          <p:cNvSpPr txBox="1"/>
          <p:nvPr/>
        </p:nvSpPr>
        <p:spPr>
          <a:xfrm>
            <a:off x="448658" y="1189759"/>
            <a:ext cx="1906398" cy="461665"/>
          </a:xfrm>
          <a:prstGeom prst="rect">
            <a:avLst/>
          </a:prstGeom>
          <a:noFill/>
        </p:spPr>
        <p:txBody>
          <a:bodyPr wrap="square" rtlCol="0">
            <a:spAutoFit/>
          </a:bodyPr>
          <a:lstStyle/>
          <a:p>
            <a:r>
              <a:rPr lang="en-US" sz="2400" b="1" dirty="0" err="1">
                <a:latin typeface="Arial" panose="020B0604020202020204" pitchFamily="34" charset="0"/>
                <a:cs typeface="Arial" panose="020B0604020202020204" pitchFamily="34" charset="0"/>
              </a:rPr>
              <a:t>Helminthes</a:t>
            </a:r>
            <a:endParaRPr lang="en-US" sz="2400" b="1"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760713B-2AC8-431B-A8A4-B7F816674DD4}"/>
              </a:ext>
            </a:extLst>
          </p:cNvPr>
          <p:cNvSpPr/>
          <p:nvPr/>
        </p:nvSpPr>
        <p:spPr>
          <a:xfrm>
            <a:off x="6785429" y="4561016"/>
            <a:ext cx="5410200" cy="707886"/>
          </a:xfrm>
          <a:prstGeom prst="rect">
            <a:avLst/>
          </a:prstGeom>
        </p:spPr>
        <p:txBody>
          <a:bodyPr wrap="square">
            <a:spAutoFit/>
          </a:bodyPr>
          <a:lstStyle/>
          <a:p>
            <a:r>
              <a:rPr lang="en-US" sz="2400" i="1" dirty="0" err="1">
                <a:latin typeface="+mj-lt"/>
              </a:rPr>
              <a:t>Neorickettsia</a:t>
            </a:r>
            <a:r>
              <a:rPr lang="en-US" sz="2400" dirty="0">
                <a:latin typeface="+mj-lt"/>
              </a:rPr>
              <a:t> in digenean trematodes</a:t>
            </a:r>
          </a:p>
          <a:p>
            <a:r>
              <a:rPr lang="en-US" sz="1600" dirty="0">
                <a:latin typeface="+mj-lt"/>
              </a:rPr>
              <a:t>Vaughan et al., 2012</a:t>
            </a:r>
          </a:p>
        </p:txBody>
      </p:sp>
      <p:pic>
        <p:nvPicPr>
          <p:cNvPr id="20" name="Picture 19">
            <a:extLst>
              <a:ext uri="{FF2B5EF4-FFF2-40B4-BE49-F238E27FC236}">
                <a16:creationId xmlns:a16="http://schemas.microsoft.com/office/drawing/2014/main" id="{5E11E539-1337-439F-B052-4802E3E87A8A}"/>
              </a:ext>
            </a:extLst>
          </p:cNvPr>
          <p:cNvPicPr>
            <a:picLocks noChangeAspect="1"/>
          </p:cNvPicPr>
          <p:nvPr/>
        </p:nvPicPr>
        <p:blipFill>
          <a:blip r:embed="rId4"/>
          <a:stretch>
            <a:fillRect/>
          </a:stretch>
        </p:blipFill>
        <p:spPr>
          <a:xfrm>
            <a:off x="7544993" y="2010370"/>
            <a:ext cx="3793100" cy="2364010"/>
          </a:xfrm>
          <a:prstGeom prst="rect">
            <a:avLst/>
          </a:prstGeom>
        </p:spPr>
      </p:pic>
      <p:sp>
        <p:nvSpPr>
          <p:cNvPr id="23" name="Rectangle 22">
            <a:extLst>
              <a:ext uri="{FF2B5EF4-FFF2-40B4-BE49-F238E27FC236}">
                <a16:creationId xmlns:a16="http://schemas.microsoft.com/office/drawing/2014/main" id="{669BAA99-3028-40BC-ABF1-D224D2FBF8E4}"/>
              </a:ext>
            </a:extLst>
          </p:cNvPr>
          <p:cNvSpPr/>
          <p:nvPr/>
        </p:nvSpPr>
        <p:spPr>
          <a:xfrm>
            <a:off x="445028" y="4581436"/>
            <a:ext cx="5030861" cy="707886"/>
          </a:xfrm>
          <a:prstGeom prst="rect">
            <a:avLst/>
          </a:prstGeom>
        </p:spPr>
        <p:txBody>
          <a:bodyPr wrap="square">
            <a:spAutoFit/>
          </a:bodyPr>
          <a:lstStyle/>
          <a:p>
            <a:r>
              <a:rPr lang="en-US" sz="2400" i="1" dirty="0" err="1">
                <a:latin typeface="+mj-lt"/>
              </a:rPr>
              <a:t>Wolbachia</a:t>
            </a:r>
            <a:r>
              <a:rPr lang="en-US" sz="2400" i="1" dirty="0">
                <a:latin typeface="+mj-lt"/>
              </a:rPr>
              <a:t> </a:t>
            </a:r>
            <a:r>
              <a:rPr lang="en-US" sz="2400" dirty="0">
                <a:latin typeface="+mj-lt"/>
              </a:rPr>
              <a:t>in filarial nematodes</a:t>
            </a:r>
          </a:p>
          <a:p>
            <a:r>
              <a:rPr lang="en-US" sz="1600" dirty="0" err="1">
                <a:latin typeface="+mj-lt"/>
              </a:rPr>
              <a:t>Bandi</a:t>
            </a:r>
            <a:r>
              <a:rPr lang="en-US" sz="1600" dirty="0">
                <a:latin typeface="+mj-lt"/>
              </a:rPr>
              <a:t> et al., 1998</a:t>
            </a:r>
          </a:p>
        </p:txBody>
      </p:sp>
      <p:sp>
        <p:nvSpPr>
          <p:cNvPr id="25" name="TextBox 24">
            <a:extLst>
              <a:ext uri="{FF2B5EF4-FFF2-40B4-BE49-F238E27FC236}">
                <a16:creationId xmlns:a16="http://schemas.microsoft.com/office/drawing/2014/main" id="{B663F8F0-2E2B-4F32-B232-744C4A73E5D7}"/>
              </a:ext>
            </a:extLst>
          </p:cNvPr>
          <p:cNvSpPr txBox="1"/>
          <p:nvPr/>
        </p:nvSpPr>
        <p:spPr>
          <a:xfrm>
            <a:off x="10144271" y="4035826"/>
            <a:ext cx="1144836" cy="338554"/>
          </a:xfrm>
          <a:prstGeom prst="rect">
            <a:avLst/>
          </a:prstGeom>
          <a:noFill/>
        </p:spPr>
        <p:txBody>
          <a:bodyPr wrap="square" rtlCol="0">
            <a:spAutoFit/>
          </a:bodyPr>
          <a:lstStyle/>
          <a:p>
            <a:r>
              <a:rPr lang="en-US" sz="1600" dirty="0" err="1">
                <a:solidFill>
                  <a:schemeClr val="bg1"/>
                </a:solidFill>
                <a:latin typeface="+mj-lt"/>
              </a:rPr>
              <a:t>wikipedia</a:t>
            </a:r>
            <a:endParaRPr lang="en-US" sz="1600" dirty="0">
              <a:solidFill>
                <a:schemeClr val="bg1"/>
              </a:solidFill>
              <a:latin typeface="+mj-lt"/>
            </a:endParaRPr>
          </a:p>
        </p:txBody>
      </p:sp>
      <p:sp>
        <p:nvSpPr>
          <p:cNvPr id="24" name="Rectangle 23">
            <a:extLst>
              <a:ext uri="{FF2B5EF4-FFF2-40B4-BE49-F238E27FC236}">
                <a16:creationId xmlns:a16="http://schemas.microsoft.com/office/drawing/2014/main" id="{74132DCD-5FD8-40F7-9656-F224257064D2}"/>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2274D9D-B14E-4584-8A60-3AB6914CB064}"/>
              </a:ext>
            </a:extLst>
          </p:cNvPr>
          <p:cNvSpPr txBox="1"/>
          <p:nvPr/>
        </p:nvSpPr>
        <p:spPr>
          <a:xfrm>
            <a:off x="2664303" y="4191167"/>
            <a:ext cx="1261036" cy="338554"/>
          </a:xfrm>
          <a:prstGeom prst="rect">
            <a:avLst/>
          </a:prstGeom>
          <a:noFill/>
        </p:spPr>
        <p:txBody>
          <a:bodyPr wrap="square" rtlCol="0">
            <a:spAutoFit/>
          </a:bodyPr>
          <a:lstStyle/>
          <a:p>
            <a:r>
              <a:rPr lang="en-US" sz="1600" dirty="0" err="1">
                <a:solidFill>
                  <a:schemeClr val="bg1"/>
                </a:solidFill>
                <a:latin typeface="+mj-lt"/>
              </a:rPr>
              <a:t>wikipedia</a:t>
            </a:r>
            <a:endParaRPr lang="en-US" sz="1600" dirty="0">
              <a:solidFill>
                <a:schemeClr val="bg1"/>
              </a:solidFill>
              <a:latin typeface="+mj-lt"/>
            </a:endParaRPr>
          </a:p>
        </p:txBody>
      </p:sp>
    </p:spTree>
    <p:extLst>
      <p:ext uri="{BB962C8B-B14F-4D97-AF65-F5344CB8AC3E}">
        <p14:creationId xmlns:p14="http://schemas.microsoft.com/office/powerpoint/2010/main" val="2206353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A4B4C76-FAD6-4CB0-A349-B8878A19E54F}"/>
              </a:ext>
            </a:extLst>
          </p:cNvPr>
          <p:cNvSpPr>
            <a:spLocks noGrp="1"/>
          </p:cNvSpPr>
          <p:nvPr>
            <p:ph type="title"/>
          </p:nvPr>
        </p:nvSpPr>
        <p:spPr>
          <a:xfrm>
            <a:off x="2613201" y="418645"/>
            <a:ext cx="9144000" cy="755114"/>
          </a:xfrm>
          <a:noFill/>
        </p:spPr>
        <p:txBody>
          <a:bodyPr>
            <a:noAutofit/>
          </a:bodyPr>
          <a:lstStyle/>
          <a:p>
            <a:pPr algn="l"/>
            <a:r>
              <a:rPr lang="en-US" dirty="0"/>
              <a:t>	The </a:t>
            </a:r>
            <a:r>
              <a:rPr lang="en-US" dirty="0" err="1"/>
              <a:t>holobiont</a:t>
            </a:r>
            <a:r>
              <a:rPr lang="en-US" dirty="0"/>
              <a:t> Parasite</a:t>
            </a:r>
          </a:p>
        </p:txBody>
      </p:sp>
      <p:pic>
        <p:nvPicPr>
          <p:cNvPr id="16" name="Picture 15">
            <a:extLst>
              <a:ext uri="{FF2B5EF4-FFF2-40B4-BE49-F238E27FC236}">
                <a16:creationId xmlns:a16="http://schemas.microsoft.com/office/drawing/2014/main" id="{6D32E4D4-7583-42B4-9483-6A34EC53977A}"/>
              </a:ext>
            </a:extLst>
          </p:cNvPr>
          <p:cNvPicPr>
            <a:picLocks noChangeAspect="1"/>
          </p:cNvPicPr>
          <p:nvPr/>
        </p:nvPicPr>
        <p:blipFill>
          <a:blip r:embed="rId3"/>
          <a:stretch>
            <a:fillRect/>
          </a:stretch>
        </p:blipFill>
        <p:spPr>
          <a:xfrm>
            <a:off x="463173" y="1855028"/>
            <a:ext cx="2965828" cy="2291247"/>
          </a:xfrm>
          <a:prstGeom prst="rect">
            <a:avLst/>
          </a:prstGeom>
        </p:spPr>
      </p:pic>
      <p:sp>
        <p:nvSpPr>
          <p:cNvPr id="17" name="TextBox 16">
            <a:extLst>
              <a:ext uri="{FF2B5EF4-FFF2-40B4-BE49-F238E27FC236}">
                <a16:creationId xmlns:a16="http://schemas.microsoft.com/office/drawing/2014/main" id="{EBC51E21-C174-4794-BA1A-228F50F92A3E}"/>
              </a:ext>
            </a:extLst>
          </p:cNvPr>
          <p:cNvSpPr txBox="1"/>
          <p:nvPr/>
        </p:nvSpPr>
        <p:spPr>
          <a:xfrm>
            <a:off x="448658" y="1189759"/>
            <a:ext cx="1906398" cy="461665"/>
          </a:xfrm>
          <a:prstGeom prst="rect">
            <a:avLst/>
          </a:prstGeom>
          <a:noFill/>
        </p:spPr>
        <p:txBody>
          <a:bodyPr wrap="square" rtlCol="0">
            <a:spAutoFit/>
          </a:bodyPr>
          <a:lstStyle/>
          <a:p>
            <a:r>
              <a:rPr lang="en-US" sz="2400" b="1" dirty="0" err="1">
                <a:latin typeface="Arial" panose="020B0604020202020204" pitchFamily="34" charset="0"/>
                <a:cs typeface="Arial" panose="020B0604020202020204" pitchFamily="34" charset="0"/>
              </a:rPr>
              <a:t>Helminthes</a:t>
            </a:r>
            <a:endParaRPr lang="en-US" sz="2400" b="1"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760713B-2AC8-431B-A8A4-B7F816674DD4}"/>
              </a:ext>
            </a:extLst>
          </p:cNvPr>
          <p:cNvSpPr/>
          <p:nvPr/>
        </p:nvSpPr>
        <p:spPr>
          <a:xfrm>
            <a:off x="6785429" y="4149805"/>
            <a:ext cx="5410200" cy="707886"/>
          </a:xfrm>
          <a:prstGeom prst="rect">
            <a:avLst/>
          </a:prstGeom>
        </p:spPr>
        <p:txBody>
          <a:bodyPr wrap="square">
            <a:spAutoFit/>
          </a:bodyPr>
          <a:lstStyle/>
          <a:p>
            <a:r>
              <a:rPr lang="en-US" sz="2400" i="1" dirty="0" err="1">
                <a:latin typeface="+mj-lt"/>
              </a:rPr>
              <a:t>Neorickettsia</a:t>
            </a:r>
            <a:r>
              <a:rPr lang="en-US" sz="2400" dirty="0">
                <a:latin typeface="+mj-lt"/>
              </a:rPr>
              <a:t> in </a:t>
            </a:r>
            <a:r>
              <a:rPr lang="en-US" sz="2400" b="1" dirty="0">
                <a:latin typeface="+mj-lt"/>
              </a:rPr>
              <a:t>digenean trematodes</a:t>
            </a:r>
          </a:p>
          <a:p>
            <a:r>
              <a:rPr lang="en-US" sz="1600" dirty="0">
                <a:latin typeface="+mj-lt"/>
              </a:rPr>
              <a:t>Vaughan et al., 2012</a:t>
            </a:r>
          </a:p>
        </p:txBody>
      </p:sp>
      <p:pic>
        <p:nvPicPr>
          <p:cNvPr id="20" name="Picture 19">
            <a:extLst>
              <a:ext uri="{FF2B5EF4-FFF2-40B4-BE49-F238E27FC236}">
                <a16:creationId xmlns:a16="http://schemas.microsoft.com/office/drawing/2014/main" id="{5E11E539-1337-439F-B052-4802E3E87A8A}"/>
              </a:ext>
            </a:extLst>
          </p:cNvPr>
          <p:cNvPicPr>
            <a:picLocks noChangeAspect="1"/>
          </p:cNvPicPr>
          <p:nvPr/>
        </p:nvPicPr>
        <p:blipFill>
          <a:blip r:embed="rId4"/>
          <a:stretch>
            <a:fillRect/>
          </a:stretch>
        </p:blipFill>
        <p:spPr>
          <a:xfrm>
            <a:off x="7910992" y="2010369"/>
            <a:ext cx="3427101" cy="2135905"/>
          </a:xfrm>
          <a:prstGeom prst="rect">
            <a:avLst/>
          </a:prstGeom>
        </p:spPr>
      </p:pic>
      <p:sp>
        <p:nvSpPr>
          <p:cNvPr id="23" name="Rectangle 22">
            <a:extLst>
              <a:ext uri="{FF2B5EF4-FFF2-40B4-BE49-F238E27FC236}">
                <a16:creationId xmlns:a16="http://schemas.microsoft.com/office/drawing/2014/main" id="{669BAA99-3028-40BC-ABF1-D224D2FBF8E4}"/>
              </a:ext>
            </a:extLst>
          </p:cNvPr>
          <p:cNvSpPr/>
          <p:nvPr/>
        </p:nvSpPr>
        <p:spPr>
          <a:xfrm>
            <a:off x="445028" y="4170225"/>
            <a:ext cx="5030861" cy="707886"/>
          </a:xfrm>
          <a:prstGeom prst="rect">
            <a:avLst/>
          </a:prstGeom>
        </p:spPr>
        <p:txBody>
          <a:bodyPr wrap="square">
            <a:spAutoFit/>
          </a:bodyPr>
          <a:lstStyle/>
          <a:p>
            <a:r>
              <a:rPr lang="en-US" sz="2400" i="1" dirty="0" err="1">
                <a:latin typeface="+mj-lt"/>
              </a:rPr>
              <a:t>Wolbachia</a:t>
            </a:r>
            <a:r>
              <a:rPr lang="en-US" sz="2400" i="1" dirty="0">
                <a:latin typeface="+mj-lt"/>
              </a:rPr>
              <a:t> </a:t>
            </a:r>
            <a:r>
              <a:rPr lang="en-US" sz="2400" dirty="0">
                <a:latin typeface="+mj-lt"/>
              </a:rPr>
              <a:t>in </a:t>
            </a:r>
            <a:r>
              <a:rPr lang="en-US" sz="2400" b="1" dirty="0">
                <a:latin typeface="+mj-lt"/>
              </a:rPr>
              <a:t>filarial nematodes</a:t>
            </a:r>
          </a:p>
          <a:p>
            <a:r>
              <a:rPr lang="en-US" sz="1600" dirty="0" err="1">
                <a:latin typeface="+mj-lt"/>
              </a:rPr>
              <a:t>Bandi</a:t>
            </a:r>
            <a:r>
              <a:rPr lang="en-US" sz="1600" dirty="0">
                <a:latin typeface="+mj-lt"/>
              </a:rPr>
              <a:t> et al., 1998</a:t>
            </a:r>
          </a:p>
        </p:txBody>
      </p:sp>
      <p:sp>
        <p:nvSpPr>
          <p:cNvPr id="25" name="TextBox 24">
            <a:extLst>
              <a:ext uri="{FF2B5EF4-FFF2-40B4-BE49-F238E27FC236}">
                <a16:creationId xmlns:a16="http://schemas.microsoft.com/office/drawing/2014/main" id="{B663F8F0-2E2B-4F32-B232-744C4A73E5D7}"/>
              </a:ext>
            </a:extLst>
          </p:cNvPr>
          <p:cNvSpPr txBox="1"/>
          <p:nvPr/>
        </p:nvSpPr>
        <p:spPr>
          <a:xfrm>
            <a:off x="10363200" y="3807721"/>
            <a:ext cx="1144836" cy="338554"/>
          </a:xfrm>
          <a:prstGeom prst="rect">
            <a:avLst/>
          </a:prstGeom>
          <a:noFill/>
        </p:spPr>
        <p:txBody>
          <a:bodyPr wrap="square" rtlCol="0">
            <a:spAutoFit/>
          </a:bodyPr>
          <a:lstStyle/>
          <a:p>
            <a:r>
              <a:rPr lang="en-US" sz="1600" dirty="0" err="1">
                <a:solidFill>
                  <a:schemeClr val="bg1"/>
                </a:solidFill>
                <a:latin typeface="+mj-lt"/>
              </a:rPr>
              <a:t>wikipedia</a:t>
            </a:r>
            <a:endParaRPr lang="en-US" sz="1600" dirty="0">
              <a:solidFill>
                <a:schemeClr val="bg1"/>
              </a:solidFill>
              <a:latin typeface="+mj-lt"/>
            </a:endParaRPr>
          </a:p>
        </p:txBody>
      </p:sp>
      <p:sp>
        <p:nvSpPr>
          <p:cNvPr id="24" name="Rectangle 23">
            <a:extLst>
              <a:ext uri="{FF2B5EF4-FFF2-40B4-BE49-F238E27FC236}">
                <a16:creationId xmlns:a16="http://schemas.microsoft.com/office/drawing/2014/main" id="{74132DCD-5FD8-40F7-9656-F224257064D2}"/>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2274D9D-B14E-4584-8A60-3AB6914CB064}"/>
              </a:ext>
            </a:extLst>
          </p:cNvPr>
          <p:cNvSpPr txBox="1"/>
          <p:nvPr/>
        </p:nvSpPr>
        <p:spPr>
          <a:xfrm>
            <a:off x="2376827" y="3857591"/>
            <a:ext cx="1261036" cy="338554"/>
          </a:xfrm>
          <a:prstGeom prst="rect">
            <a:avLst/>
          </a:prstGeom>
          <a:noFill/>
        </p:spPr>
        <p:txBody>
          <a:bodyPr wrap="square" rtlCol="0">
            <a:spAutoFit/>
          </a:bodyPr>
          <a:lstStyle/>
          <a:p>
            <a:r>
              <a:rPr lang="en-US" sz="1600" dirty="0" err="1">
                <a:solidFill>
                  <a:schemeClr val="bg1"/>
                </a:solidFill>
                <a:latin typeface="+mj-lt"/>
              </a:rPr>
              <a:t>wikipedia</a:t>
            </a:r>
            <a:endParaRPr lang="en-US" sz="1600" dirty="0">
              <a:solidFill>
                <a:schemeClr val="bg1"/>
              </a:solidFill>
              <a:latin typeface="+mj-lt"/>
            </a:endParaRPr>
          </a:p>
        </p:txBody>
      </p:sp>
      <p:sp>
        <p:nvSpPr>
          <p:cNvPr id="2" name="TextBox 1"/>
          <p:cNvSpPr txBox="1"/>
          <p:nvPr/>
        </p:nvSpPr>
        <p:spPr>
          <a:xfrm>
            <a:off x="3395320" y="5985073"/>
            <a:ext cx="4483015" cy="461665"/>
          </a:xfrm>
          <a:prstGeom prst="rect">
            <a:avLst/>
          </a:prstGeom>
          <a:noFill/>
        </p:spPr>
        <p:txBody>
          <a:bodyPr wrap="square" rtlCol="0">
            <a:spAutoFit/>
          </a:bodyPr>
          <a:lstStyle/>
          <a:p>
            <a:pPr algn="ctr"/>
            <a:r>
              <a:rPr lang="en-US" sz="2400" dirty="0"/>
              <a:t>Bacteria and viruses in a </a:t>
            </a:r>
            <a:r>
              <a:rPr lang="en-US" sz="2400" b="1" dirty="0" err="1"/>
              <a:t>Cestode</a:t>
            </a:r>
            <a:endParaRPr lang="en-US" sz="2400" b="1" dirty="0"/>
          </a:p>
        </p:txBody>
      </p:sp>
      <p:pic>
        <p:nvPicPr>
          <p:cNvPr id="12" name="Picture 11" descr="Image result for schistocephalus solidus">
            <a:extLst>
              <a:ext uri="{FF2B5EF4-FFF2-40B4-BE49-F238E27FC236}">
                <a16:creationId xmlns:a16="http://schemas.microsoft.com/office/drawing/2014/main" id="{97768299-662F-41B7-9E53-2A5A0CD50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79" y="4857691"/>
            <a:ext cx="4089237" cy="1138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12463" y="6403784"/>
            <a:ext cx="2905604" cy="369332"/>
          </a:xfrm>
          <a:prstGeom prst="rect">
            <a:avLst/>
          </a:prstGeom>
        </p:spPr>
        <p:txBody>
          <a:bodyPr wrap="none">
            <a:spAutoFit/>
          </a:bodyPr>
          <a:lstStyle/>
          <a:p>
            <a:r>
              <a:rPr lang="en-US" dirty="0"/>
              <a:t>Hahn and Dheilly  submitted.</a:t>
            </a:r>
          </a:p>
        </p:txBody>
      </p:sp>
    </p:spTree>
    <p:extLst>
      <p:ext uri="{BB962C8B-B14F-4D97-AF65-F5344CB8AC3E}">
        <p14:creationId xmlns:p14="http://schemas.microsoft.com/office/powerpoint/2010/main" val="2733168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A4B4C76-FAD6-4CB0-A349-B8878A19E54F}"/>
              </a:ext>
            </a:extLst>
          </p:cNvPr>
          <p:cNvSpPr>
            <a:spLocks noGrp="1"/>
          </p:cNvSpPr>
          <p:nvPr>
            <p:ph type="title"/>
          </p:nvPr>
        </p:nvSpPr>
        <p:spPr>
          <a:xfrm>
            <a:off x="2613201" y="418645"/>
            <a:ext cx="9144000" cy="755114"/>
          </a:xfrm>
          <a:noFill/>
        </p:spPr>
        <p:txBody>
          <a:bodyPr>
            <a:noAutofit/>
          </a:bodyPr>
          <a:lstStyle/>
          <a:p>
            <a:pPr algn="l"/>
            <a:r>
              <a:rPr lang="en-US" dirty="0"/>
              <a:t>	The </a:t>
            </a:r>
            <a:r>
              <a:rPr lang="en-US" dirty="0" err="1"/>
              <a:t>holobiont</a:t>
            </a:r>
            <a:r>
              <a:rPr lang="en-US" dirty="0"/>
              <a:t> Parasite</a:t>
            </a:r>
          </a:p>
        </p:txBody>
      </p:sp>
      <p:sp>
        <p:nvSpPr>
          <p:cNvPr id="18" name="Rectangle 17">
            <a:extLst>
              <a:ext uri="{FF2B5EF4-FFF2-40B4-BE49-F238E27FC236}">
                <a16:creationId xmlns:a16="http://schemas.microsoft.com/office/drawing/2014/main" id="{7130C1D9-2B98-4F62-B4B4-53A156EF6404}"/>
              </a:ext>
            </a:extLst>
          </p:cNvPr>
          <p:cNvSpPr/>
          <p:nvPr/>
        </p:nvSpPr>
        <p:spPr>
          <a:xfrm>
            <a:off x="228600" y="3629071"/>
            <a:ext cx="3417518" cy="892552"/>
          </a:xfrm>
          <a:prstGeom prst="rect">
            <a:avLst/>
          </a:prstGeom>
        </p:spPr>
        <p:txBody>
          <a:bodyPr wrap="square">
            <a:spAutoFit/>
          </a:bodyPr>
          <a:lstStyle/>
          <a:p>
            <a:r>
              <a:rPr lang="en-US" sz="2000" dirty="0">
                <a:latin typeface="+mj-lt"/>
              </a:rPr>
              <a:t>Viruses in protozoan parasites</a:t>
            </a:r>
          </a:p>
          <a:p>
            <a:r>
              <a:rPr lang="en-US" sz="1600" dirty="0">
                <a:latin typeface="+mj-lt"/>
              </a:rPr>
              <a:t>Wang and Wang, 1991; </a:t>
            </a:r>
            <a:r>
              <a:rPr lang="en-US" sz="1600" dirty="0" err="1">
                <a:latin typeface="+mj-lt"/>
              </a:rPr>
              <a:t>Fichorova</a:t>
            </a:r>
            <a:r>
              <a:rPr lang="en-US" sz="1600" dirty="0">
                <a:latin typeface="+mj-lt"/>
              </a:rPr>
              <a:t> et al., 2012; Ives et al., 2011</a:t>
            </a:r>
          </a:p>
        </p:txBody>
      </p:sp>
      <p:sp>
        <p:nvSpPr>
          <p:cNvPr id="21" name="TextBox 20">
            <a:extLst>
              <a:ext uri="{FF2B5EF4-FFF2-40B4-BE49-F238E27FC236}">
                <a16:creationId xmlns:a16="http://schemas.microsoft.com/office/drawing/2014/main" id="{22391F0E-B11C-41DB-B3EB-B033EEF4BB00}"/>
              </a:ext>
            </a:extLst>
          </p:cNvPr>
          <p:cNvSpPr txBox="1"/>
          <p:nvPr/>
        </p:nvSpPr>
        <p:spPr>
          <a:xfrm>
            <a:off x="363576" y="1141255"/>
            <a:ext cx="1906398"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Protozoans</a:t>
            </a:r>
          </a:p>
        </p:txBody>
      </p:sp>
      <p:grpSp>
        <p:nvGrpSpPr>
          <p:cNvPr id="5" name="Group 4">
            <a:extLst>
              <a:ext uri="{FF2B5EF4-FFF2-40B4-BE49-F238E27FC236}">
                <a16:creationId xmlns:a16="http://schemas.microsoft.com/office/drawing/2014/main" id="{26D72AC3-6020-4013-94B6-45CC3CACB65B}"/>
              </a:ext>
            </a:extLst>
          </p:cNvPr>
          <p:cNvGrpSpPr/>
          <p:nvPr/>
        </p:nvGrpSpPr>
        <p:grpSpPr>
          <a:xfrm>
            <a:off x="416920" y="1628677"/>
            <a:ext cx="2144952" cy="1900811"/>
            <a:chOff x="4924202" y="1473693"/>
            <a:chExt cx="1461067" cy="1354729"/>
          </a:xfrm>
        </p:grpSpPr>
        <p:pic>
          <p:nvPicPr>
            <p:cNvPr id="22" name="Picture 21">
              <a:extLst>
                <a:ext uri="{FF2B5EF4-FFF2-40B4-BE49-F238E27FC236}">
                  <a16:creationId xmlns:a16="http://schemas.microsoft.com/office/drawing/2014/main" id="{AF5A86B9-F7DC-476C-8C41-BD7FF1C6A4BA}"/>
                </a:ext>
              </a:extLst>
            </p:cNvPr>
            <p:cNvPicPr>
              <a:picLocks noChangeAspect="1"/>
            </p:cNvPicPr>
            <p:nvPr/>
          </p:nvPicPr>
          <p:blipFill rotWithShape="1">
            <a:blip r:embed="rId3"/>
            <a:srcRect t="3737"/>
            <a:stretch/>
          </p:blipFill>
          <p:spPr>
            <a:xfrm>
              <a:off x="4935088" y="1473693"/>
              <a:ext cx="1450181" cy="1354729"/>
            </a:xfrm>
            <a:prstGeom prst="rect">
              <a:avLst/>
            </a:prstGeom>
          </p:spPr>
        </p:pic>
        <p:sp>
          <p:nvSpPr>
            <p:cNvPr id="26" name="TextBox 25">
              <a:extLst>
                <a:ext uri="{FF2B5EF4-FFF2-40B4-BE49-F238E27FC236}">
                  <a16:creationId xmlns:a16="http://schemas.microsoft.com/office/drawing/2014/main" id="{67A2DE9C-B0D1-4B3D-8B66-3078739B5FA0}"/>
                </a:ext>
              </a:extLst>
            </p:cNvPr>
            <p:cNvSpPr txBox="1"/>
            <p:nvPr/>
          </p:nvSpPr>
          <p:spPr>
            <a:xfrm>
              <a:off x="4924202" y="2561569"/>
              <a:ext cx="1144836" cy="241291"/>
            </a:xfrm>
            <a:prstGeom prst="rect">
              <a:avLst/>
            </a:prstGeom>
            <a:noFill/>
          </p:spPr>
          <p:txBody>
            <a:bodyPr wrap="square" rtlCol="0">
              <a:spAutoFit/>
            </a:bodyPr>
            <a:lstStyle/>
            <a:p>
              <a:r>
                <a:rPr lang="en-US" sz="1600" dirty="0" err="1">
                  <a:solidFill>
                    <a:srgbClr val="00B050"/>
                  </a:solidFill>
                  <a:latin typeface="+mj-lt"/>
                </a:rPr>
                <a:t>wikipedia</a:t>
              </a:r>
              <a:endParaRPr lang="en-US" sz="1600" dirty="0">
                <a:solidFill>
                  <a:srgbClr val="00B050"/>
                </a:solidFill>
                <a:latin typeface="+mj-lt"/>
              </a:endParaRPr>
            </a:p>
          </p:txBody>
        </p:sp>
      </p:grpSp>
      <p:sp>
        <p:nvSpPr>
          <p:cNvPr id="24" name="Rectangle 23">
            <a:extLst>
              <a:ext uri="{FF2B5EF4-FFF2-40B4-BE49-F238E27FC236}">
                <a16:creationId xmlns:a16="http://schemas.microsoft.com/office/drawing/2014/main" id="{74132DCD-5FD8-40F7-9656-F224257064D2}"/>
              </a:ext>
            </a:extLst>
          </p:cNvPr>
          <p:cNvSpPr/>
          <p:nvPr/>
        </p:nvSpPr>
        <p:spPr>
          <a:xfrm>
            <a:off x="0" y="-1"/>
            <a:ext cx="12192000" cy="380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715657" y="1451007"/>
            <a:ext cx="7620000" cy="646331"/>
          </a:xfrm>
          <a:prstGeom prst="rect">
            <a:avLst/>
          </a:prstGeom>
          <a:noFill/>
        </p:spPr>
        <p:txBody>
          <a:bodyPr wrap="square" rtlCol="0">
            <a:spAutoFit/>
          </a:bodyPr>
          <a:lstStyle/>
          <a:p>
            <a:r>
              <a:rPr lang="en-US" sz="3600" i="1" dirty="0"/>
              <a:t>Trichomonas vaginalis</a:t>
            </a:r>
          </a:p>
        </p:txBody>
      </p:sp>
      <p:sp>
        <p:nvSpPr>
          <p:cNvPr id="28" name="TextBox 27"/>
          <p:cNvSpPr txBox="1"/>
          <p:nvPr/>
        </p:nvSpPr>
        <p:spPr>
          <a:xfrm>
            <a:off x="4332514" y="2249251"/>
            <a:ext cx="7391400" cy="3046988"/>
          </a:xfrm>
          <a:prstGeom prst="rect">
            <a:avLst/>
          </a:prstGeom>
          <a:noFill/>
        </p:spPr>
        <p:txBody>
          <a:bodyPr wrap="square" rtlCol="0">
            <a:spAutoFit/>
          </a:bodyPr>
          <a:lstStyle/>
          <a:p>
            <a:r>
              <a:rPr lang="en-US" sz="2400" dirty="0"/>
              <a:t>Vector of </a:t>
            </a:r>
            <a:r>
              <a:rPr lang="en-US" sz="2400" i="1" dirty="0"/>
              <a:t>Mycoplasma </a:t>
            </a:r>
            <a:r>
              <a:rPr lang="en-US" sz="2400" i="1" dirty="0" err="1"/>
              <a:t>hominis</a:t>
            </a:r>
            <a:endParaRPr lang="en-US" sz="2400" i="1" dirty="0"/>
          </a:p>
          <a:p>
            <a:endParaRPr lang="en-US" sz="2400" i="1" dirty="0"/>
          </a:p>
          <a:p>
            <a:r>
              <a:rPr lang="en-US" sz="2400" i="1" dirty="0"/>
              <a:t>Mycoplasma </a:t>
            </a:r>
            <a:r>
              <a:rPr lang="en-US" sz="2400" dirty="0"/>
              <a:t>enhances</a:t>
            </a:r>
            <a:r>
              <a:rPr lang="en-US" sz="2400" i="1" dirty="0"/>
              <a:t> Trichomonas </a:t>
            </a:r>
            <a:r>
              <a:rPr lang="en-US" sz="2400" dirty="0" err="1"/>
              <a:t>cytopathogenicity</a:t>
            </a:r>
            <a:endParaRPr lang="en-US" sz="2400" dirty="0"/>
          </a:p>
          <a:p>
            <a:endParaRPr lang="en-US" sz="2400" i="1" dirty="0"/>
          </a:p>
          <a:p>
            <a:r>
              <a:rPr lang="en-US" sz="2400" i="1" dirty="0" err="1"/>
              <a:t>Trichomonavirus</a:t>
            </a:r>
            <a:r>
              <a:rPr lang="en-US" sz="2400" i="1" dirty="0"/>
              <a:t> </a:t>
            </a:r>
            <a:r>
              <a:rPr lang="en-US" sz="2400" dirty="0"/>
              <a:t>strains</a:t>
            </a:r>
            <a:r>
              <a:rPr lang="en-US" sz="2400" i="1" dirty="0"/>
              <a:t> </a:t>
            </a:r>
            <a:r>
              <a:rPr lang="en-US" sz="2400" dirty="0"/>
              <a:t>influence the severity of symptoms</a:t>
            </a:r>
          </a:p>
          <a:p>
            <a:endParaRPr lang="en-US" sz="2400" i="1" dirty="0"/>
          </a:p>
          <a:p>
            <a:endParaRPr lang="en-US" sz="2400" i="1" dirty="0"/>
          </a:p>
        </p:txBody>
      </p:sp>
      <p:sp>
        <p:nvSpPr>
          <p:cNvPr id="30" name="Rectangle 29"/>
          <p:cNvSpPr/>
          <p:nvPr/>
        </p:nvSpPr>
        <p:spPr>
          <a:xfrm>
            <a:off x="5870846" y="6530646"/>
            <a:ext cx="6321154" cy="369332"/>
          </a:xfrm>
          <a:prstGeom prst="rect">
            <a:avLst/>
          </a:prstGeom>
        </p:spPr>
        <p:txBody>
          <a:bodyPr wrap="none">
            <a:spAutoFit/>
          </a:bodyPr>
          <a:lstStyle/>
          <a:p>
            <a:r>
              <a:rPr lang="en-US" dirty="0" err="1"/>
              <a:t>Fichorova</a:t>
            </a:r>
            <a:r>
              <a:rPr lang="en-US" dirty="0"/>
              <a:t>  et al., 2017; Margarita et al., 2016; Mercer et al., 2016 </a:t>
            </a:r>
          </a:p>
        </p:txBody>
      </p:sp>
      <p:sp>
        <p:nvSpPr>
          <p:cNvPr id="32" name="TextBox 31"/>
          <p:cNvSpPr txBox="1"/>
          <p:nvPr/>
        </p:nvSpPr>
        <p:spPr>
          <a:xfrm>
            <a:off x="228600" y="5069889"/>
            <a:ext cx="11828424" cy="830997"/>
          </a:xfrm>
          <a:prstGeom prst="rect">
            <a:avLst/>
          </a:prstGeom>
          <a:noFill/>
        </p:spPr>
        <p:txBody>
          <a:bodyPr wrap="square" rtlCol="0">
            <a:spAutoFit/>
          </a:bodyPr>
          <a:lstStyle/>
          <a:p>
            <a:pPr marL="342900" indent="-342900">
              <a:buFont typeface="Wingdings"/>
              <a:buChar char="à"/>
            </a:pPr>
            <a:r>
              <a:rPr lang="en-US" sz="2400" b="1" dirty="0" err="1">
                <a:sym typeface="Wingdings" panose="05000000000000000000" pitchFamily="2" charset="2"/>
              </a:rPr>
              <a:t>Antiparasitic</a:t>
            </a:r>
            <a:r>
              <a:rPr lang="en-US" sz="2400" b="1" dirty="0">
                <a:sym typeface="Wingdings" panose="05000000000000000000" pitchFamily="2" charset="2"/>
              </a:rPr>
              <a:t> drugs can cause dying parasites to release microbes</a:t>
            </a:r>
            <a:r>
              <a:rPr lang="en-US" sz="2400" dirty="0">
                <a:sym typeface="Wingdings" panose="05000000000000000000" pitchFamily="2" charset="2"/>
              </a:rPr>
              <a:t>, worsening the symptoms, which explain why treatments fail to prevent preterm birth</a:t>
            </a:r>
          </a:p>
        </p:txBody>
      </p:sp>
    </p:spTree>
    <p:extLst>
      <p:ext uri="{BB962C8B-B14F-4D97-AF65-F5344CB8AC3E}">
        <p14:creationId xmlns:p14="http://schemas.microsoft.com/office/powerpoint/2010/main" val="1084612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28275</TotalTime>
  <Words>2598</Words>
  <Application>Microsoft Office PowerPoint</Application>
  <PresentationFormat>Widescreen</PresentationFormat>
  <Paragraphs>209</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vt:lpstr>
      <vt:lpstr>Helvetica</vt:lpstr>
      <vt:lpstr>Times New Roman</vt:lpstr>
      <vt:lpstr>Wingdings</vt:lpstr>
      <vt:lpstr>Office Theme</vt:lpstr>
      <vt:lpstr>Nolwenn M. Dheilly Assistant Professor</vt:lpstr>
      <vt:lpstr>Parasites role in ecosystems</vt:lpstr>
      <vt:lpstr>The holobiont</vt:lpstr>
      <vt:lpstr>PowerPoint Presentation</vt:lpstr>
      <vt:lpstr>PowerPoint Presentation</vt:lpstr>
      <vt:lpstr> The holobiont Parasite</vt:lpstr>
      <vt:lpstr> The holobiont Parasite</vt:lpstr>
      <vt:lpstr> The holobiont Parasite</vt:lpstr>
      <vt:lpstr> The holobiont Parasite</vt:lpstr>
      <vt:lpstr>Horizontal transmission of microbes</vt:lpstr>
      <vt:lpstr> D. coccinellae and C. maculata</vt:lpstr>
      <vt:lpstr>PowerPoint Presentation</vt:lpstr>
      <vt:lpstr>Opistorchis viverrini (Liver Fluke)</vt:lpstr>
      <vt:lpstr>PowerPoint Presentation</vt:lpstr>
      <vt:lpstr>PowerPoint Presentation</vt:lpstr>
      <vt:lpstr>PowerPoint Presentation</vt:lpstr>
      <vt:lpstr>Host and Parasite Microbiome packages</vt:lpstr>
      <vt:lpstr>Multiparasitim</vt:lpstr>
      <vt:lpstr>PowerPoint Presentation</vt:lpstr>
      <vt:lpstr>PowerPoint Presentation</vt:lpstr>
      <vt:lpstr>PowerPoint Presentation</vt:lpstr>
      <vt:lpstr>PowerPoint Presentation</vt:lpstr>
      <vt:lpstr> 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Nolwenn M Dheilly</dc:creator>
  <cp:lastModifiedBy>nolwenn dheilly</cp:lastModifiedBy>
  <cp:revision>301</cp:revision>
  <cp:lastPrinted>2017-12-12T21:26:32Z</cp:lastPrinted>
  <dcterms:created xsi:type="dcterms:W3CDTF">2017-12-07T19:32:23Z</dcterms:created>
  <dcterms:modified xsi:type="dcterms:W3CDTF">2018-05-03T15:29:33Z</dcterms:modified>
</cp:coreProperties>
</file>